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6" r:id="rId17"/>
    <p:sldId id="271" r:id="rId18"/>
    <p:sldId id="272" r:id="rId19"/>
    <p:sldId id="273" r:id="rId20"/>
    <p:sldId id="274" r:id="rId21"/>
    <p:sldId id="275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E0689-025C-4988-BA39-A5D7CC801611}" type="datetimeFigureOut">
              <a:rPr lang="uk-UA" smtClean="0"/>
              <a:t>05.01.2023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DF0A-3351-4F35-AE6F-F070BFF4DC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0584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E0689-025C-4988-BA39-A5D7CC801611}" type="datetimeFigureOut">
              <a:rPr lang="uk-UA" smtClean="0"/>
              <a:t>05.01.2023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DF0A-3351-4F35-AE6F-F070BFF4DC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3913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E0689-025C-4988-BA39-A5D7CC801611}" type="datetimeFigureOut">
              <a:rPr lang="uk-UA" smtClean="0"/>
              <a:t>05.01.2023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DF0A-3351-4F35-AE6F-F070BFF4DC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0639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E0689-025C-4988-BA39-A5D7CC801611}" type="datetimeFigureOut">
              <a:rPr lang="uk-UA" smtClean="0"/>
              <a:t>05.01.2023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DF0A-3351-4F35-AE6F-F070BFF4DC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79066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E0689-025C-4988-BA39-A5D7CC801611}" type="datetimeFigureOut">
              <a:rPr lang="uk-UA" smtClean="0"/>
              <a:t>05.01.2023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DF0A-3351-4F35-AE6F-F070BFF4DC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3275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E0689-025C-4988-BA39-A5D7CC801611}" type="datetimeFigureOut">
              <a:rPr lang="uk-UA" smtClean="0"/>
              <a:t>05.01.2023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DF0A-3351-4F35-AE6F-F070BFF4DC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69403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E0689-025C-4988-BA39-A5D7CC801611}" type="datetimeFigureOut">
              <a:rPr lang="uk-UA" smtClean="0"/>
              <a:t>05.01.2023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DF0A-3351-4F35-AE6F-F070BFF4DC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40189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E0689-025C-4988-BA39-A5D7CC801611}" type="datetimeFigureOut">
              <a:rPr lang="uk-UA" smtClean="0"/>
              <a:t>05.01.2023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DF0A-3351-4F35-AE6F-F070BFF4DC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6767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E0689-025C-4988-BA39-A5D7CC801611}" type="datetimeFigureOut">
              <a:rPr lang="uk-UA" smtClean="0"/>
              <a:t>05.01.2023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DF0A-3351-4F35-AE6F-F070BFF4DC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509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E0689-025C-4988-BA39-A5D7CC801611}" type="datetimeFigureOut">
              <a:rPr lang="uk-UA" smtClean="0"/>
              <a:t>05.01.2023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DF0A-3351-4F35-AE6F-F070BFF4DC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0090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E0689-025C-4988-BA39-A5D7CC801611}" type="datetimeFigureOut">
              <a:rPr lang="uk-UA" smtClean="0"/>
              <a:t>05.01.2023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DF0A-3351-4F35-AE6F-F070BFF4DCD8}" type="slidenum">
              <a:rPr lang="uk-UA" smtClean="0"/>
              <a:t>‹№›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676142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E0689-025C-4988-BA39-A5D7CC801611}" type="datetimeFigureOut">
              <a:rPr lang="uk-UA" smtClean="0"/>
              <a:t>05.01.2023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DF0A-3351-4F35-AE6F-F070BFF4DC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972623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E0689-025C-4988-BA39-A5D7CC801611}" type="datetimeFigureOut">
              <a:rPr lang="uk-UA" smtClean="0"/>
              <a:t>05.01.2023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DF0A-3351-4F35-AE6F-F070BFF4DCD8}" type="slidenum">
              <a:rPr lang="uk-UA" smtClean="0"/>
              <a:t>‹№›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681817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E0689-025C-4988-BA39-A5D7CC801611}" type="datetimeFigureOut">
              <a:rPr lang="uk-UA" smtClean="0"/>
              <a:t>05.01.2023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DF0A-3351-4F35-AE6F-F070BFF4DC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550718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E0689-025C-4988-BA39-A5D7CC801611}" type="datetimeFigureOut">
              <a:rPr lang="uk-UA" smtClean="0"/>
              <a:t>05.01.2023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DF0A-3351-4F35-AE6F-F070BFF4DC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33171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E0689-025C-4988-BA39-A5D7CC801611}" type="datetimeFigureOut">
              <a:rPr lang="uk-UA" smtClean="0"/>
              <a:t>05.01.2023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DF0A-3351-4F35-AE6F-F070BFF4DC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7127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E0689-025C-4988-BA39-A5D7CC801611}" type="datetimeFigureOut">
              <a:rPr lang="uk-UA" smtClean="0"/>
              <a:t>05.01.2023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D7DDF0A-3351-4F35-AE6F-F070BFF4DC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0637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37B8F9-0E2F-0B9A-9D9A-15C10C5695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3681" y="1776376"/>
            <a:ext cx="7766936" cy="3305248"/>
          </a:xfrm>
        </p:spPr>
        <p:txBody>
          <a:bodyPr/>
          <a:lstStyle/>
          <a:p>
            <a:pPr algn="ctr"/>
            <a:r>
              <a:rPr lang="ru-RU" sz="6000" b="1" i="0" dirty="0">
                <a:solidFill>
                  <a:srgbClr val="343F6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21 </a:t>
            </a:r>
            <a:r>
              <a:rPr lang="ru-RU" sz="6000" b="1" i="0" dirty="0" err="1">
                <a:solidFill>
                  <a:srgbClr val="343F6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порада</a:t>
            </a:r>
            <a:r>
              <a:rPr lang="ru-RU" sz="6000" b="1" i="0" dirty="0">
                <a:solidFill>
                  <a:srgbClr val="343F6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b="1" i="0" dirty="0" err="1">
                <a:solidFill>
                  <a:srgbClr val="343F6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вчителям</a:t>
            </a:r>
            <a:r>
              <a:rPr lang="ru-RU" sz="6000" b="1" i="0" dirty="0">
                <a:solidFill>
                  <a:srgbClr val="343F6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6000" b="1" i="0" dirty="0" err="1">
                <a:solidFill>
                  <a:srgbClr val="343F6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ефективного</a:t>
            </a:r>
            <a:r>
              <a:rPr lang="ru-RU" sz="6000" b="1" i="0" dirty="0">
                <a:solidFill>
                  <a:srgbClr val="343F6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b="1" i="0" dirty="0" err="1">
                <a:solidFill>
                  <a:srgbClr val="343F6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6000" b="1" i="0" dirty="0">
                <a:solidFill>
                  <a:srgbClr val="343F6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b="1" i="0" dirty="0" err="1">
                <a:solidFill>
                  <a:srgbClr val="343F6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класом</a:t>
            </a:r>
            <a:br>
              <a:rPr lang="ru-RU" sz="6000" b="1" i="0" dirty="0">
                <a:solidFill>
                  <a:srgbClr val="343F6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28F96225-43EC-483E-9E3C-61542EC4F9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32405" y="6302325"/>
            <a:ext cx="4220308" cy="759655"/>
          </a:xfrm>
        </p:spPr>
        <p:txBody>
          <a:bodyPr>
            <a:normAutofit/>
          </a:bodyPr>
          <a:lstStyle/>
          <a:p>
            <a:r>
              <a:rPr lang="uk-UA" sz="2400" dirty="0"/>
              <a:t>Підготувала: </a:t>
            </a:r>
            <a:r>
              <a:rPr lang="uk-UA" sz="2400" dirty="0" err="1"/>
              <a:t>Чоботару</a:t>
            </a:r>
            <a:r>
              <a:rPr lang="uk-UA" sz="2400" dirty="0"/>
              <a:t> А.В.</a:t>
            </a:r>
          </a:p>
        </p:txBody>
      </p:sp>
    </p:spTree>
    <p:extLst>
      <p:ext uri="{BB962C8B-B14F-4D97-AF65-F5344CB8AC3E}">
        <p14:creationId xmlns:p14="http://schemas.microsoft.com/office/powerpoint/2010/main" val="2479648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7FAA56-E11D-1A34-3ABB-CCE24C826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876" y="271976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b="1" i="0" dirty="0">
                <a:solidFill>
                  <a:srgbClr val="343F64"/>
                </a:solidFill>
                <a:effectLst/>
                <a:latin typeface="inherit"/>
              </a:rPr>
              <a:t>                     Правила </a:t>
            </a:r>
            <a:r>
              <a:rPr lang="ru-RU" b="1" i="0" dirty="0" err="1">
                <a:solidFill>
                  <a:srgbClr val="343F64"/>
                </a:solidFill>
                <a:effectLst/>
                <a:latin typeface="inherit"/>
              </a:rPr>
              <a:t>поведінки</a:t>
            </a:r>
            <a:br>
              <a:rPr lang="ru-RU" b="1" i="0" dirty="0">
                <a:solidFill>
                  <a:srgbClr val="343F64"/>
                </a:solidFill>
                <a:effectLst/>
                <a:latin typeface="inherit"/>
              </a:rPr>
            </a:br>
            <a:b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</a:br>
            <a:r>
              <a:rPr lang="ru-RU" b="1" i="1" dirty="0">
                <a:solidFill>
                  <a:srgbClr val="343F64"/>
                </a:solidFill>
                <a:effectLst/>
                <a:latin typeface="inherit"/>
              </a:rPr>
              <a:t>1. Будьте </a:t>
            </a:r>
            <a:r>
              <a:rPr lang="ru-RU" b="1" i="1" dirty="0" err="1">
                <a:solidFill>
                  <a:srgbClr val="343F64"/>
                </a:solidFill>
                <a:effectLst/>
                <a:latin typeface="inherit"/>
              </a:rPr>
              <a:t>розсудливі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5100CAA-08B8-0F87-6795-59F7F5D2F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072" y="2201230"/>
            <a:ext cx="5528603" cy="1477328"/>
          </a:xfrm>
        </p:spPr>
        <p:txBody>
          <a:bodyPr>
            <a:normAutofit lnSpcReduction="10000"/>
          </a:bodyPr>
          <a:lstStyle/>
          <a:p>
            <a:pPr rtl="0" fontAlgn="base"/>
            <a:r>
              <a:rPr lang="ru-RU" sz="2000" b="0" i="0" dirty="0" err="1">
                <a:solidFill>
                  <a:srgbClr val="343F64"/>
                </a:solidFill>
                <a:effectLst/>
                <a:latin typeface="helvetica-w01-roman"/>
              </a:rPr>
              <a:t>Порада</a:t>
            </a:r>
            <a:r>
              <a:rPr lang="ru-RU" sz="2400" b="0" i="0" dirty="0">
                <a:solidFill>
                  <a:srgbClr val="343F64"/>
                </a:solidFill>
                <a:effectLst/>
                <a:latin typeface="helvetica-w01-roman"/>
              </a:rPr>
              <a:t>: 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Не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варто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суворо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дотримуватися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всіх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правил.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Це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не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завжди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приводить до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гарних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результатів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. </a:t>
            </a:r>
            <a:endParaRPr lang="ru-RU" sz="2000" b="0" i="0" dirty="0">
              <a:solidFill>
                <a:srgbClr val="343F64"/>
              </a:solidFill>
              <a:effectLst/>
              <a:latin typeface="helvetica-w01-roman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8F930E-F68B-68FC-2311-1231DE920827}"/>
              </a:ext>
            </a:extLst>
          </p:cNvPr>
          <p:cNvSpPr txBox="1"/>
          <p:nvPr/>
        </p:nvSpPr>
        <p:spPr>
          <a:xfrm>
            <a:off x="961293" y="5157025"/>
            <a:ext cx="632577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 fontAlgn="base"/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Середовище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навчання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,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скуте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безліччю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правил і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заборон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,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охолоджує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відносини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між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учителем і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учнями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, і рано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чи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пізно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призводить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до бунту. Ви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встановлюєте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правила,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щоб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створити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норми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поведінки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, але вони не є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ідеальним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засобом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для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управління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вашим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класом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самі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по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собі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F16C169-DCE7-54C3-6C4D-71127CC15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326" y="1765175"/>
            <a:ext cx="4352925" cy="321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670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7FAA56-E11D-1A34-3ABB-CCE24C826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352643"/>
            <a:ext cx="8596668" cy="1320800"/>
          </a:xfrm>
        </p:spPr>
        <p:txBody>
          <a:bodyPr/>
          <a:lstStyle/>
          <a:p>
            <a:r>
              <a:rPr lang="uk-UA" b="1" i="1" dirty="0">
                <a:solidFill>
                  <a:srgbClr val="343F64"/>
                </a:solidFill>
                <a:effectLst/>
                <a:latin typeface="inherit"/>
              </a:rPr>
              <a:t>2. Уникайте ескалації конфлікту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5100CAA-08B8-0F87-6795-59F7F5D2F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0128" y="1704046"/>
            <a:ext cx="4991946" cy="934303"/>
          </a:xfrm>
        </p:spPr>
        <p:txBody>
          <a:bodyPr/>
          <a:lstStyle/>
          <a:p>
            <a:pPr algn="l" rtl="0" fontAlgn="base"/>
            <a:r>
              <a:rPr lang="uk-UA" sz="2400" b="0" dirty="0">
                <a:solidFill>
                  <a:srgbClr val="343F64"/>
                </a:solidFill>
                <a:effectLst/>
                <a:latin typeface="inherit"/>
              </a:rPr>
              <a:t>Порада: </a:t>
            </a:r>
            <a:r>
              <a:rPr lang="uk-UA" sz="2400" b="0" i="1" dirty="0">
                <a:solidFill>
                  <a:srgbClr val="343F64"/>
                </a:solidFill>
                <a:effectLst/>
                <a:latin typeface="inherit"/>
              </a:rPr>
              <a:t>Скажіть «ні» публічним покаранням. </a:t>
            </a:r>
            <a:endParaRPr lang="uk-UA" sz="2400" b="0" i="0" dirty="0">
              <a:solidFill>
                <a:srgbClr val="343F64"/>
              </a:solidFill>
              <a:effectLst/>
              <a:latin typeface="helvetica-w01-roman"/>
            </a:endParaRPr>
          </a:p>
          <a:p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2FA8DF-B490-2ED7-4BFB-8BBA7440DD4B}"/>
              </a:ext>
            </a:extLst>
          </p:cNvPr>
          <p:cNvSpPr txBox="1"/>
          <p:nvPr/>
        </p:nvSpPr>
        <p:spPr>
          <a:xfrm>
            <a:off x="445870" y="4021887"/>
            <a:ext cx="905959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 rtl="0" fontAlgn="base">
              <a:buNone/>
            </a:pPr>
            <a:r>
              <a:rPr lang="uk-UA" b="0" i="0" dirty="0">
                <a:solidFill>
                  <a:srgbClr val="343F64"/>
                </a:solidFill>
                <a:effectLst/>
                <a:latin typeface="helvetica-w01-roman"/>
              </a:rPr>
              <a:t>Конфлікт з учнем, який відбувається на очах його однокласників, часто непродуктивний і нераціональний. Не сваріть учня, що порушує дисципліну, перед усім класом. Вибравши таку тактику, ви тільки нашкодите ситуації. Присоромлений перед своїми товаришами учень, буде змушений захищатися і ситуація зайде в глухий кут.</a:t>
            </a:r>
          </a:p>
          <a:p>
            <a:pPr marL="0" indent="0" algn="l" rtl="0" fontAlgn="base">
              <a:buNone/>
            </a:pPr>
            <a:r>
              <a:rPr lang="uk-UA" b="0" i="0" dirty="0">
                <a:solidFill>
                  <a:srgbClr val="343F64"/>
                </a:solidFill>
                <a:effectLst/>
                <a:latin typeface="helvetica-w01-roman"/>
              </a:rPr>
              <a:t>Якщо поведінка учня не вписується ні в які рамки, можна на пару хвилин вивести його із класу для короткої бесіди, яку можна продовжити після уроку. У бесіді зберігайте спокій, приводьте раціональні аргументи на підтримку своєї позиції і обов'язково вислухайте позицію учня. У 90% випадків конфлікт буде залагоджено, а учень збереже своє обличчя перед однолітками.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62F629E-210A-D757-DA29-8EB9261829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5" y="1141951"/>
            <a:ext cx="3793982" cy="2705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578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7FAA56-E11D-1A34-3ABB-CCE24C826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1" dirty="0">
                <a:solidFill>
                  <a:srgbClr val="343F64"/>
                </a:solidFill>
                <a:effectLst/>
                <a:latin typeface="inherit"/>
              </a:rPr>
              <a:t>3</a:t>
            </a:r>
            <a:r>
              <a:rPr lang="ru-RU" b="1" i="1" dirty="0">
                <a:solidFill>
                  <a:srgbClr val="343F64"/>
                </a:solidFill>
                <a:effectLst/>
                <a:latin typeface="inherit"/>
              </a:rPr>
              <a:t>. Не карайте за все </a:t>
            </a:r>
            <a:r>
              <a:rPr lang="ru-RU" b="1" i="1" dirty="0" err="1">
                <a:solidFill>
                  <a:srgbClr val="343F64"/>
                </a:solidFill>
                <a:effectLst/>
                <a:latin typeface="inherit"/>
              </a:rPr>
              <a:t>підряд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5100CAA-08B8-0F87-6795-59F7F5D2F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2731" y="2147617"/>
            <a:ext cx="5976684" cy="976506"/>
          </a:xfrm>
        </p:spPr>
        <p:txBody>
          <a:bodyPr>
            <a:normAutofit/>
          </a:bodyPr>
          <a:lstStyle/>
          <a:p>
            <a:pPr algn="l" rtl="0" fontAlgn="base"/>
            <a:r>
              <a:rPr lang="ru-RU" sz="2400" b="0" dirty="0" err="1">
                <a:solidFill>
                  <a:srgbClr val="343F64"/>
                </a:solidFill>
                <a:effectLst/>
                <a:latin typeface="inherit"/>
              </a:rPr>
              <a:t>Порада</a:t>
            </a:r>
            <a:r>
              <a:rPr lang="ru-RU" sz="2400" b="0" dirty="0">
                <a:solidFill>
                  <a:srgbClr val="343F64"/>
                </a:solidFill>
                <a:effectLst/>
                <a:latin typeface="inherit"/>
              </a:rPr>
              <a:t>: 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Не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витрачайте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енергію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даремно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,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караючи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за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кожен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проступок. </a:t>
            </a:r>
            <a:endParaRPr lang="ru-RU" sz="2400" b="0" i="0" dirty="0">
              <a:solidFill>
                <a:srgbClr val="343F64"/>
              </a:solidFill>
              <a:effectLst/>
              <a:latin typeface="helvetica-w01-roman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16F394-99CB-4F32-F4E5-832BB8B56B63}"/>
              </a:ext>
            </a:extLst>
          </p:cNvPr>
          <p:cNvSpPr txBox="1"/>
          <p:nvPr/>
        </p:nvSpPr>
        <p:spPr>
          <a:xfrm>
            <a:off x="2914097" y="5054210"/>
            <a:ext cx="610537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Не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варто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розпорошуватися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на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кожну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дрібницю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і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акцентуватися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на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дрібні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проступки.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Визначте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свою «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крайню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межу», яку не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можна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переступати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і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якщо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така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межа пройдена, будьте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готові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методично і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послідовно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заявляти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про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свої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вимоги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1D3C99E-C132-73DD-BA06-EA7629B762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54" y="1597047"/>
            <a:ext cx="4004677" cy="3054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776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7FAA56-E11D-1A34-3ABB-CCE24C826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343F64"/>
                </a:solidFill>
                <a:effectLst/>
                <a:latin typeface="inherit"/>
              </a:rPr>
              <a:t>4. Не </a:t>
            </a:r>
            <a:r>
              <a:rPr lang="ru-RU" b="1" i="1" dirty="0" err="1">
                <a:solidFill>
                  <a:srgbClr val="343F64"/>
                </a:solidFill>
                <a:effectLst/>
                <a:latin typeface="inherit"/>
              </a:rPr>
              <a:t>гарячкуйте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5100CAA-08B8-0F87-6795-59F7F5D2F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665" y="1900311"/>
            <a:ext cx="5418666" cy="1268411"/>
          </a:xfrm>
        </p:spPr>
        <p:txBody>
          <a:bodyPr/>
          <a:lstStyle/>
          <a:p>
            <a:pPr algn="l" rtl="0" fontAlgn="base"/>
            <a:r>
              <a:rPr lang="ru-RU" sz="2400" b="0" dirty="0" err="1">
                <a:solidFill>
                  <a:srgbClr val="343F64"/>
                </a:solidFill>
                <a:effectLst/>
                <a:latin typeface="inherit"/>
              </a:rPr>
              <a:t>Порада</a:t>
            </a:r>
            <a:r>
              <a:rPr lang="ru-RU" sz="2400" b="0" dirty="0">
                <a:solidFill>
                  <a:srgbClr val="343F64"/>
                </a:solidFill>
                <a:effectLst/>
                <a:latin typeface="inherit"/>
              </a:rPr>
              <a:t>: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Зберігайте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спокій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і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робіть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свою роботу. </a:t>
            </a:r>
            <a:endParaRPr lang="ru-RU" sz="2400" b="0" i="0" dirty="0">
              <a:solidFill>
                <a:srgbClr val="343F64"/>
              </a:solidFill>
              <a:effectLst/>
              <a:latin typeface="helvetica-w01-roman"/>
            </a:endParaRPr>
          </a:p>
          <a:p>
            <a:pPr marL="0" indent="0">
              <a:buNone/>
            </a:pPr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9DB9E9-E506-E922-CB35-447392DBC8F0}"/>
              </a:ext>
            </a:extLst>
          </p:cNvPr>
          <p:cNvSpPr txBox="1"/>
          <p:nvPr/>
        </p:nvSpPr>
        <p:spPr>
          <a:xfrm>
            <a:off x="677334" y="4657863"/>
            <a:ext cx="796022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Коли вам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здається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,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що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все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вийшло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з-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під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контролю,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все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ще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можете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керувати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своєю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реакцією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. </a:t>
            </a:r>
          </a:p>
          <a:p>
            <a:pPr algn="l" rtl="0" fontAlgn="base"/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Намагайтеся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не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кричати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. Криком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досягнете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всього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,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чого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завгодно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, але не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поваги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і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довіри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. Ви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завоюєте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набагато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більший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авторитет у ваших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учнів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,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якщо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зможете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зберігати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спокій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у будь-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якій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ситуації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і будете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діяти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в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суворій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відповідності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з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встановленими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заздалегідь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правилами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поведінки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F6051D3-16C1-E598-5A38-8E85B98A5E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855" y="2426925"/>
            <a:ext cx="5648545" cy="223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853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7FAA56-E11D-1A34-3ABB-CCE24C826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343F64"/>
                </a:solidFill>
                <a:effectLst/>
                <a:latin typeface="inherit"/>
              </a:rPr>
              <a:t>5. </a:t>
            </a:r>
            <a:r>
              <a:rPr lang="ru-RU" b="1" i="1" dirty="0" err="1">
                <a:solidFill>
                  <a:srgbClr val="343F64"/>
                </a:solidFill>
                <a:effectLst/>
                <a:latin typeface="inherit"/>
              </a:rPr>
              <a:t>Дійте</a:t>
            </a:r>
            <a:r>
              <a:rPr lang="ru-RU" b="1" i="1" dirty="0">
                <a:solidFill>
                  <a:srgbClr val="343F64"/>
                </a:solidFill>
                <a:effectLst/>
                <a:latin typeface="inherit"/>
              </a:rPr>
              <a:t> за планом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5100CAA-08B8-0F87-6795-59F7F5D2F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88" y="1791677"/>
            <a:ext cx="5231097" cy="1268411"/>
          </a:xfrm>
        </p:spPr>
        <p:txBody>
          <a:bodyPr/>
          <a:lstStyle/>
          <a:p>
            <a:pPr algn="l" rtl="0" fontAlgn="base"/>
            <a:r>
              <a:rPr lang="ru-RU" sz="2400" b="0" dirty="0" err="1">
                <a:solidFill>
                  <a:srgbClr val="343F64"/>
                </a:solidFill>
                <a:effectLst/>
                <a:latin typeface="inherit"/>
              </a:rPr>
              <a:t>Порада</a:t>
            </a:r>
            <a:r>
              <a:rPr lang="ru-RU" sz="2400" b="0" dirty="0">
                <a:solidFill>
                  <a:srgbClr val="343F64"/>
                </a:solidFill>
                <a:effectLst/>
                <a:latin typeface="inherit"/>
              </a:rPr>
              <a:t>: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Завжди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тримайте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в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голові</a:t>
            </a:r>
            <a:r>
              <a:rPr lang="ru-RU" sz="2400" i="1" dirty="0">
                <a:solidFill>
                  <a:srgbClr val="343F64"/>
                </a:solidFill>
                <a:latin typeface="inherit"/>
              </a:rPr>
              <a:t> </a:t>
            </a:r>
            <a:r>
              <a:rPr lang="ru-RU" sz="2400" i="1" dirty="0" err="1">
                <a:solidFill>
                  <a:srgbClr val="343F64"/>
                </a:solidFill>
                <a:latin typeface="inherit"/>
              </a:rPr>
              <a:t>види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провин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,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які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заслуговують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покарань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. </a:t>
            </a:r>
            <a:endParaRPr lang="ru-RU" sz="2400" b="0" i="0" dirty="0">
              <a:solidFill>
                <a:srgbClr val="343F64"/>
              </a:solidFill>
              <a:effectLst/>
              <a:latin typeface="helvetica-w01-roman"/>
            </a:endParaRPr>
          </a:p>
          <a:p>
            <a:pPr marL="0" indent="0">
              <a:buNone/>
            </a:pPr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9E4F1D-FCCF-E418-A32A-27B81269D5DC}"/>
              </a:ext>
            </a:extLst>
          </p:cNvPr>
          <p:cNvSpPr txBox="1"/>
          <p:nvPr/>
        </p:nvSpPr>
        <p:spPr>
          <a:xfrm>
            <a:off x="677334" y="4927601"/>
            <a:ext cx="610537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Завжди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майте план.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Дуже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важливо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,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щоб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для кожного проступку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було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відповідне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покарання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. Строго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дотримуйтеся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цього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плану.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Ваші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учні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будуть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відчувати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вас, але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якщо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ваша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реакція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завжди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буде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однакова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, то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ця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гра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закінчиться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досить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швидко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3E6BEEA-54E0-6DFE-B2A2-760E31A45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578" y="2320373"/>
            <a:ext cx="4129175" cy="2477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03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7FAA56-E11D-1A34-3ABB-CCE24C826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86043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b="1" i="0" dirty="0">
                <a:solidFill>
                  <a:srgbClr val="343F64"/>
                </a:solidFill>
                <a:effectLst/>
                <a:latin typeface="inherit"/>
              </a:rPr>
              <a:t>                       </a:t>
            </a:r>
            <a:r>
              <a:rPr lang="ru-RU" b="1" i="0" dirty="0" err="1">
                <a:solidFill>
                  <a:srgbClr val="343F64"/>
                </a:solidFill>
                <a:effectLst/>
                <a:latin typeface="inherit"/>
              </a:rPr>
              <a:t>Побудова</a:t>
            </a:r>
            <a:r>
              <a:rPr lang="ru-RU" b="1" i="0" dirty="0">
                <a:solidFill>
                  <a:srgbClr val="343F64"/>
                </a:solidFill>
                <a:effectLst/>
                <a:latin typeface="inherit"/>
              </a:rPr>
              <a:t> </a:t>
            </a:r>
            <a:r>
              <a:rPr lang="ru-RU" b="1" i="0" dirty="0" err="1">
                <a:solidFill>
                  <a:srgbClr val="343F64"/>
                </a:solidFill>
                <a:effectLst/>
                <a:latin typeface="inherit"/>
              </a:rPr>
              <a:t>відносин</a:t>
            </a:r>
            <a:br>
              <a:rPr lang="ru-RU" b="1" i="0" dirty="0">
                <a:solidFill>
                  <a:srgbClr val="343F64"/>
                </a:solidFill>
                <a:effectLst/>
                <a:latin typeface="inherit"/>
              </a:rPr>
            </a:br>
            <a:b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</a:br>
            <a:r>
              <a:rPr lang="ru-RU" b="1" i="1" dirty="0">
                <a:solidFill>
                  <a:srgbClr val="343F64"/>
                </a:solidFill>
                <a:effectLst/>
                <a:latin typeface="inherit"/>
              </a:rPr>
              <a:t>6. </a:t>
            </a:r>
            <a:r>
              <a:rPr lang="ru-RU" b="1" i="1" dirty="0" err="1">
                <a:solidFill>
                  <a:srgbClr val="343F64"/>
                </a:solidFill>
                <a:effectLst/>
                <a:latin typeface="inherit"/>
              </a:rPr>
              <a:t>Включення</a:t>
            </a:r>
            <a:r>
              <a:rPr lang="ru-RU" b="1" i="1" dirty="0">
                <a:solidFill>
                  <a:srgbClr val="343F64"/>
                </a:solidFill>
                <a:effectLst/>
                <a:latin typeface="inherit"/>
              </a:rPr>
              <a:t> і </a:t>
            </a:r>
            <a:r>
              <a:rPr lang="ru-RU" b="1" i="1" dirty="0" err="1">
                <a:solidFill>
                  <a:srgbClr val="343F64"/>
                </a:solidFill>
                <a:effectLst/>
                <a:latin typeface="inherit"/>
              </a:rPr>
              <a:t>вимикання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5100CAA-08B8-0F87-6795-59F7F5D2F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7132" y="2410291"/>
            <a:ext cx="4935674" cy="1320799"/>
          </a:xfrm>
        </p:spPr>
        <p:txBody>
          <a:bodyPr>
            <a:normAutofit/>
          </a:bodyPr>
          <a:lstStyle/>
          <a:p>
            <a:pPr rtl="0" fontAlgn="base"/>
            <a:r>
              <a:rPr lang="ru-RU" sz="2400" b="0" dirty="0" err="1">
                <a:solidFill>
                  <a:srgbClr val="343F64"/>
                </a:solidFill>
                <a:effectLst/>
                <a:latin typeface="inherit"/>
              </a:rPr>
              <a:t>Порада</a:t>
            </a:r>
            <a:r>
              <a:rPr lang="ru-RU" sz="2400" b="0" dirty="0">
                <a:solidFill>
                  <a:srgbClr val="343F64"/>
                </a:solidFill>
                <a:effectLst/>
                <a:latin typeface="inherit"/>
              </a:rPr>
              <a:t>: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Зверніться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до ваших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учнів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по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імені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та по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батькові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,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вітаючи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їх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при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вході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в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клас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. </a:t>
            </a:r>
            <a:endParaRPr lang="ru-RU" sz="2400" b="0" i="0" dirty="0">
              <a:solidFill>
                <a:srgbClr val="343F64"/>
              </a:solidFill>
              <a:effectLst/>
              <a:latin typeface="helvetica-w01-roman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EFB0E7-BA33-B76D-3DE0-F3EA135475D2}"/>
              </a:ext>
            </a:extLst>
          </p:cNvPr>
          <p:cNvSpPr txBox="1"/>
          <p:nvPr/>
        </p:nvSpPr>
        <p:spPr>
          <a:xfrm>
            <a:off x="677334" y="5648627"/>
            <a:ext cx="61053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Таким чином,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як би «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додаєте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»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учневі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офіційно-діловий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тон,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що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сприяє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проведенню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уроку, і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разряжає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їх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пустотливий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заряд,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отриманий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на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перерві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CD908CB-FBED-7A59-7834-02086BFB14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2232312"/>
            <a:ext cx="3782124" cy="283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734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7FAA56-E11D-1A34-3ABB-CCE24C826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>
                <a:solidFill>
                  <a:srgbClr val="343F64"/>
                </a:solidFill>
                <a:effectLst/>
                <a:latin typeface="inherit"/>
              </a:rPr>
              <a:t>7. Встаньте на їх місце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5100CAA-08B8-0F87-6795-59F7F5D2F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100" y="1930400"/>
            <a:ext cx="4921608" cy="1642794"/>
          </a:xfrm>
        </p:spPr>
        <p:txBody>
          <a:bodyPr>
            <a:normAutofit/>
          </a:bodyPr>
          <a:lstStyle/>
          <a:p>
            <a:pPr algn="l" rtl="0" fontAlgn="base"/>
            <a:r>
              <a:rPr lang="uk-UA" sz="2400" b="0" dirty="0">
                <a:solidFill>
                  <a:srgbClr val="343F64"/>
                </a:solidFill>
                <a:effectLst/>
                <a:latin typeface="inherit"/>
              </a:rPr>
              <a:t>Порада: </a:t>
            </a:r>
            <a:r>
              <a:rPr lang="uk-UA" sz="2400" b="0" i="1" dirty="0">
                <a:solidFill>
                  <a:srgbClr val="343F64"/>
                </a:solidFill>
                <a:effectLst/>
                <a:latin typeface="inherit"/>
              </a:rPr>
              <a:t>Намагайтеся час від часу дивитися на речі очима своїх учнів. </a:t>
            </a:r>
            <a:endParaRPr lang="uk-UA" sz="2400" b="0" i="0" dirty="0">
              <a:solidFill>
                <a:srgbClr val="343F64"/>
              </a:solidFill>
              <a:effectLst/>
              <a:latin typeface="helvetica-w01-roman"/>
            </a:endParaRPr>
          </a:p>
          <a:p>
            <a:pPr marL="0" indent="0">
              <a:buNone/>
            </a:pPr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AA417F-A086-D379-8C87-6ED6AC758DE7}"/>
              </a:ext>
            </a:extLst>
          </p:cNvPr>
          <p:cNvSpPr txBox="1"/>
          <p:nvPr/>
        </p:nvSpPr>
        <p:spPr>
          <a:xfrm>
            <a:off x="677334" y="5406741"/>
            <a:ext cx="61053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uk-UA" b="0" i="0" dirty="0">
                <a:solidFill>
                  <a:srgbClr val="343F64"/>
                </a:solidFill>
                <a:effectLst/>
                <a:latin typeface="helvetica-w01-roman"/>
              </a:rPr>
              <a:t>Завжди пам'ятайте, що перед вами живі люди, а не роботи, які зобов'язані підкорятися вашим командам. Виявляйте емпатію, щоб краще розуміти ваших учнів і тоді вам буде набагато легше знайти спільну мову.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FDA8661-9363-C83B-0CD4-2B3565B71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959" y="2403386"/>
            <a:ext cx="4192245" cy="2796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112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47DAC4-4BFA-4C86-8FFC-484F7F46C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343F64"/>
                </a:solidFill>
                <a:effectLst/>
                <a:latin typeface="inherit"/>
              </a:rPr>
              <a:t>8. </a:t>
            </a:r>
            <a:r>
              <a:rPr lang="ru-RU" b="1" i="1" dirty="0" err="1">
                <a:solidFill>
                  <a:srgbClr val="343F64"/>
                </a:solidFill>
                <a:effectLst/>
                <a:latin typeface="inherit"/>
              </a:rPr>
              <a:t>Дізнайтеся</a:t>
            </a:r>
            <a:r>
              <a:rPr lang="ru-RU" b="1" i="1" dirty="0">
                <a:solidFill>
                  <a:srgbClr val="343F64"/>
                </a:solidFill>
                <a:effectLst/>
                <a:latin typeface="inherit"/>
              </a:rPr>
              <a:t> </a:t>
            </a:r>
            <a:r>
              <a:rPr lang="ru-RU" b="1" i="1" dirty="0" err="1">
                <a:solidFill>
                  <a:srgbClr val="343F64"/>
                </a:solidFill>
                <a:effectLst/>
                <a:latin typeface="inherit"/>
              </a:rPr>
              <a:t>їх</a:t>
            </a:r>
            <a:r>
              <a:rPr lang="ru-RU" b="1" i="1" dirty="0">
                <a:solidFill>
                  <a:srgbClr val="343F64"/>
                </a:solidFill>
                <a:effectLst/>
                <a:latin typeface="inherit"/>
              </a:rPr>
              <a:t> </a:t>
            </a:r>
            <a:r>
              <a:rPr lang="ru-RU" b="1" i="1" dirty="0" err="1">
                <a:solidFill>
                  <a:srgbClr val="343F64"/>
                </a:solidFill>
                <a:effectLst/>
                <a:latin typeface="inherit"/>
              </a:rPr>
              <a:t>ближче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DA8237B-9276-09FA-5B0F-0F9385CA1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279" y="1735518"/>
            <a:ext cx="4813361" cy="1809540"/>
          </a:xfrm>
        </p:spPr>
        <p:txBody>
          <a:bodyPr>
            <a:normAutofit/>
          </a:bodyPr>
          <a:lstStyle/>
          <a:p>
            <a:pPr algn="l" rtl="0" fontAlgn="base"/>
            <a:r>
              <a:rPr lang="ru-RU" sz="2400" b="0" dirty="0" err="1">
                <a:solidFill>
                  <a:srgbClr val="343F64"/>
                </a:solidFill>
                <a:effectLst/>
                <a:latin typeface="inherit"/>
              </a:rPr>
              <a:t>Порада</a:t>
            </a:r>
            <a:r>
              <a:rPr lang="ru-RU" sz="2400" b="0" dirty="0">
                <a:solidFill>
                  <a:srgbClr val="343F64"/>
                </a:solidFill>
                <a:effectLst/>
                <a:latin typeface="inherit"/>
              </a:rPr>
              <a:t>: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Постарайтеся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встановити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близькі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стосунки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з вашими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учнями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і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покажіть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,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що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вам не все одно. </a:t>
            </a:r>
            <a:endParaRPr lang="ru-RU" sz="2400" b="0" i="0" dirty="0">
              <a:solidFill>
                <a:srgbClr val="343F64"/>
              </a:solidFill>
              <a:effectLst/>
              <a:latin typeface="helvetica-w01-roman"/>
            </a:endParaRPr>
          </a:p>
          <a:p>
            <a:pPr marL="0" indent="0">
              <a:buNone/>
            </a:pPr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A34267-E876-DDBE-00E3-4133C854B855}"/>
              </a:ext>
            </a:extLst>
          </p:cNvPr>
          <p:cNvSpPr txBox="1"/>
          <p:nvPr/>
        </p:nvSpPr>
        <p:spPr>
          <a:xfrm>
            <a:off x="851910" y="4879436"/>
            <a:ext cx="44685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Час,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витрачений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на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встановлення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довірчих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і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чесних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відносин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з вашими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учнями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, окупиться в сто крат, будьте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впевнені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BC569F9-6DB7-C5B4-2D67-5777201FCD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461" y="2180706"/>
            <a:ext cx="4675653" cy="311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891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95437C-EB3E-5F1A-EFC2-0B4E20180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>
                <a:solidFill>
                  <a:srgbClr val="343F64"/>
                </a:solidFill>
                <a:effectLst/>
                <a:latin typeface="inherit"/>
              </a:rPr>
              <a:t>9. Не атакуйте «в лоб»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DF76E1C-41BD-329D-232C-1F6954EB6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9334" y="1808116"/>
            <a:ext cx="4583982" cy="1620884"/>
          </a:xfrm>
        </p:spPr>
        <p:txBody>
          <a:bodyPr>
            <a:normAutofit/>
          </a:bodyPr>
          <a:lstStyle/>
          <a:p>
            <a:pPr algn="l" rtl="0" fontAlgn="base"/>
            <a:r>
              <a:rPr lang="uk-UA" sz="2400" b="0" dirty="0">
                <a:solidFill>
                  <a:srgbClr val="343F64"/>
                </a:solidFill>
                <a:effectLst/>
                <a:latin typeface="inherit"/>
              </a:rPr>
              <a:t>Порада: </a:t>
            </a:r>
            <a:r>
              <a:rPr lang="uk-UA" sz="2400" b="0" i="1" dirty="0">
                <a:solidFill>
                  <a:srgbClr val="343F64"/>
                </a:solidFill>
                <a:effectLst/>
                <a:latin typeface="inherit"/>
              </a:rPr>
              <a:t>Уникайте конфронтації з проблемними учнями, але спробуйте зрозуміти їх. </a:t>
            </a:r>
            <a:endParaRPr lang="uk-UA" sz="2400" b="0" i="0" dirty="0">
              <a:solidFill>
                <a:srgbClr val="343F64"/>
              </a:solidFill>
              <a:effectLst/>
              <a:latin typeface="helvetica-w01-roman"/>
            </a:endParaRPr>
          </a:p>
          <a:p>
            <a:pPr marL="0" indent="0">
              <a:buNone/>
            </a:pPr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E473B0-6DBF-C6FD-6D5F-5418B3380B40}"/>
              </a:ext>
            </a:extLst>
          </p:cNvPr>
          <p:cNvSpPr txBox="1"/>
          <p:nvPr/>
        </p:nvSpPr>
        <p:spPr>
          <a:xfrm>
            <a:off x="3168624" y="5227680"/>
            <a:ext cx="61053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uk-UA" b="0" i="0" dirty="0">
                <a:solidFill>
                  <a:srgbClr val="343F64"/>
                </a:solidFill>
                <a:effectLst/>
                <a:latin typeface="helvetica-w01-roman"/>
              </a:rPr>
              <a:t>Учні, які виявляють девіантну поведінку, як правило, маскують цим які-небудь проблеми. Постарайтеся максимально акуратно з'ясувати причини такої поведінки і знайти спільну мову з таким учнем.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D3476D1-D590-5757-D145-0B17847173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2" y="1930400"/>
            <a:ext cx="4117144" cy="2761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980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95437C-EB3E-5F1A-EFC2-0B4E20180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343F64"/>
                </a:solidFill>
                <a:effectLst/>
                <a:latin typeface="inherit"/>
              </a:rPr>
              <a:t>10. </a:t>
            </a:r>
            <a:r>
              <a:rPr lang="ru-RU" b="1" i="1" dirty="0" err="1">
                <a:solidFill>
                  <a:srgbClr val="343F64"/>
                </a:solidFill>
                <a:effectLst/>
                <a:latin typeface="inherit"/>
              </a:rPr>
              <a:t>Ніяких</a:t>
            </a:r>
            <a:r>
              <a:rPr lang="ru-RU" b="1" i="1" dirty="0">
                <a:solidFill>
                  <a:srgbClr val="343F64"/>
                </a:solidFill>
                <a:effectLst/>
                <a:latin typeface="inherit"/>
              </a:rPr>
              <a:t> образ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DF76E1C-41BD-329D-232C-1F6954EB6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288" y="1930400"/>
            <a:ext cx="4879404" cy="1454808"/>
          </a:xfrm>
        </p:spPr>
        <p:txBody>
          <a:bodyPr>
            <a:normAutofit lnSpcReduction="10000"/>
          </a:bodyPr>
          <a:lstStyle/>
          <a:p>
            <a:pPr algn="l" rtl="0" fontAlgn="base"/>
            <a:r>
              <a:rPr lang="ru-RU" sz="2400" b="0" dirty="0" err="1">
                <a:solidFill>
                  <a:srgbClr val="343F64"/>
                </a:solidFill>
                <a:effectLst/>
                <a:latin typeface="inherit"/>
              </a:rPr>
              <a:t>Порада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: Не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приймайте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на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свій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рахунок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образливих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слів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. Починайте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кожен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день з чистого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аркуша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. </a:t>
            </a:r>
            <a:endParaRPr lang="ru-RU" sz="2400" b="0" i="0" dirty="0">
              <a:solidFill>
                <a:srgbClr val="343F64"/>
              </a:solidFill>
              <a:effectLst/>
              <a:latin typeface="helvetica-w01-roman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04DF7A-0763-AFF2-A8CF-024E6972C9FF}"/>
              </a:ext>
            </a:extLst>
          </p:cNvPr>
          <p:cNvSpPr txBox="1"/>
          <p:nvPr/>
        </p:nvSpPr>
        <p:spPr>
          <a:xfrm>
            <a:off x="3390314" y="5141631"/>
            <a:ext cx="610537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Завжди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пам'ятайте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,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що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перед вами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діти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.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Іноді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вони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будуть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хотіти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зачепити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вас, але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ніколи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не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повинні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показувати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,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що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у них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це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вийшло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.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Ще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краще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,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якщо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у них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це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взагалі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не буде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виходити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,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оскільки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нічого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не будете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приймати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на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свій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рахунок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8051973-8949-A876-2855-C79B0F4DBB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15" y="2122902"/>
            <a:ext cx="4202008" cy="218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902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95437C-EB3E-5F1A-EFC2-0B4E20180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343F64"/>
                </a:solidFill>
                <a:effectLst/>
                <a:latin typeface="inherit"/>
              </a:rPr>
              <a:t>11. </a:t>
            </a:r>
            <a:r>
              <a:rPr lang="ru-RU" b="1" i="1" dirty="0" err="1">
                <a:solidFill>
                  <a:srgbClr val="343F64"/>
                </a:solidFill>
                <a:effectLst/>
                <a:latin typeface="inherit"/>
              </a:rPr>
              <a:t>Зробіть</a:t>
            </a:r>
            <a:r>
              <a:rPr lang="ru-RU" b="1" i="1" dirty="0">
                <a:solidFill>
                  <a:srgbClr val="343F64"/>
                </a:solidFill>
                <a:effectLst/>
                <a:latin typeface="inherit"/>
              </a:rPr>
              <a:t> </a:t>
            </a:r>
            <a:r>
              <a:rPr lang="ru-RU" b="1" i="1" dirty="0" err="1">
                <a:solidFill>
                  <a:srgbClr val="343F64"/>
                </a:solidFill>
                <a:effectLst/>
                <a:latin typeface="inherit"/>
              </a:rPr>
              <a:t>батьків</a:t>
            </a:r>
            <a:r>
              <a:rPr lang="ru-RU" b="1" i="1" dirty="0">
                <a:solidFill>
                  <a:srgbClr val="343F64"/>
                </a:solidFill>
                <a:effectLst/>
                <a:latin typeface="inherit"/>
              </a:rPr>
              <a:t> </a:t>
            </a:r>
            <a:r>
              <a:rPr lang="ru-RU" b="1" i="1" dirty="0" err="1">
                <a:solidFill>
                  <a:srgbClr val="343F64"/>
                </a:solidFill>
                <a:effectLst/>
                <a:latin typeface="inherit"/>
              </a:rPr>
              <a:t>своїми</a:t>
            </a:r>
            <a:r>
              <a:rPr lang="ru-RU" b="1" i="1" dirty="0">
                <a:solidFill>
                  <a:srgbClr val="343F64"/>
                </a:solidFill>
                <a:effectLst/>
                <a:latin typeface="inherit"/>
              </a:rPr>
              <a:t> союзниками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DF76E1C-41BD-329D-232C-1F6954EB6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388" y="2108200"/>
            <a:ext cx="4865335" cy="1062323"/>
          </a:xfrm>
        </p:spPr>
        <p:txBody>
          <a:bodyPr/>
          <a:lstStyle/>
          <a:p>
            <a:pPr algn="l" rtl="0" fontAlgn="base"/>
            <a:r>
              <a:rPr lang="ru-RU" sz="2400" b="0" dirty="0" err="1">
                <a:solidFill>
                  <a:srgbClr val="343F64"/>
                </a:solidFill>
                <a:effectLst/>
                <a:latin typeface="inherit"/>
              </a:rPr>
              <a:t>Порада</a:t>
            </a:r>
            <a:r>
              <a:rPr lang="ru-RU" sz="2400" b="0" dirty="0">
                <a:solidFill>
                  <a:srgbClr val="343F64"/>
                </a:solidFill>
                <a:effectLst/>
                <a:latin typeface="inherit"/>
              </a:rPr>
              <a:t>: 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Не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бійтеся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спілкуватися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з батьками.</a:t>
            </a:r>
            <a:endParaRPr lang="ru-RU" sz="2400" b="0" i="0" dirty="0">
              <a:solidFill>
                <a:srgbClr val="343F64"/>
              </a:solidFill>
              <a:effectLst/>
              <a:latin typeface="helvetica-w01-roman"/>
            </a:endParaRPr>
          </a:p>
          <a:p>
            <a:pPr marL="0" indent="0">
              <a:buNone/>
            </a:pPr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DC36E4-7510-C4AE-7E79-CE7CED7E46FE}"/>
              </a:ext>
            </a:extLst>
          </p:cNvPr>
          <p:cNvSpPr txBox="1"/>
          <p:nvPr/>
        </p:nvSpPr>
        <p:spPr>
          <a:xfrm>
            <a:off x="677334" y="5099428"/>
            <a:ext cx="610537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Батьки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дійсно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можуть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стати вашими союзниками.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Телефонуйте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їм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не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тільки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коли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хочете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поскаржитись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на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учня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, але й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щоб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повідомити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про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його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успіхи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або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ж просто,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щоб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сказати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про те, яку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хорошу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дитини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вони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виховали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C5841E4-616A-1025-8F38-8B5BE8D13E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825" y="1492865"/>
            <a:ext cx="3411708" cy="335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701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95437C-EB3E-5F1A-EFC2-0B4E20180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>
                <a:solidFill>
                  <a:srgbClr val="343F64"/>
                </a:solidFill>
                <a:effectLst/>
                <a:latin typeface="inherit"/>
              </a:rPr>
              <a:t>12. </a:t>
            </a:r>
            <a:r>
              <a:rPr lang="uk-UA" b="1" i="1" dirty="0" err="1">
                <a:solidFill>
                  <a:srgbClr val="343F64"/>
                </a:solidFill>
                <a:effectLst/>
                <a:latin typeface="inherit"/>
              </a:rPr>
              <a:t>Задавайте</a:t>
            </a:r>
            <a:r>
              <a:rPr lang="uk-UA" b="1" i="1" dirty="0">
                <a:solidFill>
                  <a:srgbClr val="343F64"/>
                </a:solidFill>
                <a:effectLst/>
                <a:latin typeface="inherit"/>
              </a:rPr>
              <a:t> прості запитання.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DF76E1C-41BD-329D-232C-1F6954EB6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859" y="2160589"/>
            <a:ext cx="5596857" cy="1268411"/>
          </a:xfrm>
        </p:spPr>
        <p:txBody>
          <a:bodyPr/>
          <a:lstStyle/>
          <a:p>
            <a:pPr algn="l" rtl="0" fontAlgn="base"/>
            <a:r>
              <a:rPr lang="uk-UA" sz="2400" b="0" dirty="0">
                <a:solidFill>
                  <a:srgbClr val="343F64"/>
                </a:solidFill>
                <a:effectLst/>
                <a:latin typeface="inherit"/>
              </a:rPr>
              <a:t>Порада: </a:t>
            </a:r>
            <a:r>
              <a:rPr lang="uk-UA" sz="2400" b="0" i="1" dirty="0" err="1">
                <a:solidFill>
                  <a:srgbClr val="343F64"/>
                </a:solidFill>
                <a:effectLst/>
                <a:latin typeface="inherit"/>
              </a:rPr>
              <a:t>Задавайте</a:t>
            </a:r>
            <a:r>
              <a:rPr lang="uk-UA" sz="2400" b="0" i="1" dirty="0">
                <a:solidFill>
                  <a:srgbClr val="343F64"/>
                </a:solidFill>
                <a:effectLst/>
                <a:latin typeface="inherit"/>
              </a:rPr>
              <a:t> учням прості питання, щоб допомогти їм відчути себе більш </a:t>
            </a:r>
            <a:r>
              <a:rPr lang="uk-UA" sz="2400" b="0" i="1" dirty="0" err="1">
                <a:solidFill>
                  <a:srgbClr val="343F64"/>
                </a:solidFill>
                <a:effectLst/>
                <a:latin typeface="inherit"/>
              </a:rPr>
              <a:t>комфортно</a:t>
            </a:r>
            <a:r>
              <a:rPr lang="uk-UA" sz="2400" b="0" i="1" dirty="0">
                <a:solidFill>
                  <a:srgbClr val="343F64"/>
                </a:solidFill>
                <a:effectLst/>
                <a:latin typeface="inherit"/>
              </a:rPr>
              <a:t>. </a:t>
            </a:r>
            <a:endParaRPr lang="uk-UA" sz="2400" b="0" i="0" dirty="0">
              <a:solidFill>
                <a:srgbClr val="343F64"/>
              </a:solidFill>
              <a:effectLst/>
              <a:latin typeface="helvetica-w01-roman"/>
            </a:endParaRPr>
          </a:p>
          <a:p>
            <a:pPr marL="0" indent="0">
              <a:buNone/>
            </a:pPr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43F9F7-387A-E5F0-2A4C-62F5AD21AA15}"/>
              </a:ext>
            </a:extLst>
          </p:cNvPr>
          <p:cNvSpPr txBox="1"/>
          <p:nvPr/>
        </p:nvSpPr>
        <p:spPr>
          <a:xfrm>
            <a:off x="677334" y="4555145"/>
            <a:ext cx="610537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uk-UA" b="0" i="0" dirty="0">
                <a:solidFill>
                  <a:srgbClr val="343F64"/>
                </a:solidFill>
                <a:effectLst/>
                <a:latin typeface="helvetica-w01-roman"/>
              </a:rPr>
              <a:t>Будьте доброзичливими з вашими учнями. Це допоможе їм відчути себе більш </a:t>
            </a:r>
            <a:r>
              <a:rPr lang="uk-UA" b="0" i="0" dirty="0" err="1">
                <a:solidFill>
                  <a:srgbClr val="343F64"/>
                </a:solidFill>
                <a:effectLst/>
                <a:latin typeface="helvetica-w01-roman"/>
              </a:rPr>
              <a:t>комфортно</a:t>
            </a:r>
            <a:r>
              <a:rPr lang="uk-UA" b="0" i="0" dirty="0">
                <a:solidFill>
                  <a:srgbClr val="343F64"/>
                </a:solidFill>
                <a:effectLst/>
                <a:latin typeface="helvetica-w01-roman"/>
              </a:rPr>
              <a:t> на ваших </a:t>
            </a:r>
            <a:r>
              <a:rPr lang="uk-UA" b="0" i="0" dirty="0" err="1">
                <a:solidFill>
                  <a:srgbClr val="343F64"/>
                </a:solidFill>
                <a:effectLst/>
                <a:latin typeface="helvetica-w01-roman"/>
              </a:rPr>
              <a:t>уроках</a:t>
            </a:r>
            <a:r>
              <a:rPr lang="uk-UA" b="0" i="0" dirty="0">
                <a:solidFill>
                  <a:srgbClr val="343F64"/>
                </a:solidFill>
                <a:effectLst/>
                <a:latin typeface="helvetica-w01-roman"/>
              </a:rPr>
              <a:t>. Спілкування дуже важливо, щоб допомогти їм відчути себе більш вільно з вами. Організовуйте стихійні дискусії на абстрактні теми і </a:t>
            </a:r>
            <a:r>
              <a:rPr lang="uk-UA" b="0" i="0" dirty="0" err="1">
                <a:solidFill>
                  <a:srgbClr val="343F64"/>
                </a:solidFill>
                <a:effectLst/>
                <a:latin typeface="helvetica-w01-roman"/>
              </a:rPr>
              <a:t>задавайте</a:t>
            </a:r>
            <a:r>
              <a:rPr lang="uk-UA" b="0" i="0" dirty="0">
                <a:solidFill>
                  <a:srgbClr val="343F64"/>
                </a:solidFill>
                <a:effectLst/>
                <a:latin typeface="helvetica-w01-roman"/>
              </a:rPr>
              <a:t> прості навідні запитання. Це буде стимулювати їх інтерес і довіру до вас.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909E5B0-B02F-AFF6-D38B-77CF45E02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285" y="1877985"/>
            <a:ext cx="3664656" cy="235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644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95437C-EB3E-5F1A-EFC2-0B4E20180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891" y="156238"/>
            <a:ext cx="8596668" cy="1320800"/>
          </a:xfrm>
        </p:spPr>
        <p:txBody>
          <a:bodyPr>
            <a:normAutofit fontScale="90000"/>
          </a:bodyPr>
          <a:lstStyle/>
          <a:p>
            <a:pPr rtl="0" fontAlgn="base"/>
            <a:r>
              <a:rPr lang="ru-RU" b="1" i="0" dirty="0">
                <a:solidFill>
                  <a:srgbClr val="343F64"/>
                </a:solidFill>
                <a:effectLst/>
                <a:latin typeface="inherit"/>
              </a:rPr>
              <a:t>                            </a:t>
            </a:r>
            <a:r>
              <a:rPr lang="ru-RU" b="1" i="0" dirty="0" err="1">
                <a:solidFill>
                  <a:srgbClr val="343F64"/>
                </a:solidFill>
                <a:effectLst/>
                <a:latin typeface="inherit"/>
              </a:rPr>
              <a:t>Очікування</a:t>
            </a:r>
            <a:br>
              <a:rPr lang="ru-RU" b="1" i="0" dirty="0">
                <a:solidFill>
                  <a:srgbClr val="343F64"/>
                </a:solidFill>
                <a:effectLst/>
                <a:latin typeface="inherit"/>
              </a:rPr>
            </a:br>
            <a:b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</a:br>
            <a:r>
              <a:rPr lang="ru-RU" b="1" i="1" dirty="0">
                <a:solidFill>
                  <a:srgbClr val="343F64"/>
                </a:solidFill>
                <a:effectLst/>
                <a:latin typeface="inherit"/>
              </a:rPr>
              <a:t>13. </a:t>
            </a:r>
            <a:r>
              <a:rPr lang="ru-RU" b="1" i="1" dirty="0" err="1">
                <a:solidFill>
                  <a:srgbClr val="343F64"/>
                </a:solidFill>
                <a:effectLst/>
                <a:latin typeface="inherit"/>
              </a:rPr>
              <a:t>Взаємна</a:t>
            </a:r>
            <a:r>
              <a:rPr lang="ru-RU" b="1" i="1" dirty="0">
                <a:solidFill>
                  <a:srgbClr val="343F64"/>
                </a:solidFill>
                <a:effectLst/>
                <a:latin typeface="inherit"/>
              </a:rPr>
              <a:t> </a:t>
            </a:r>
            <a:r>
              <a:rPr lang="ru-RU" b="1" i="1" dirty="0" err="1">
                <a:solidFill>
                  <a:srgbClr val="343F64"/>
                </a:solidFill>
                <a:effectLst/>
                <a:latin typeface="inherit"/>
              </a:rPr>
              <a:t>повага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DF76E1C-41BD-329D-232C-1F6954EB6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9840" y="1983655"/>
            <a:ext cx="4242965" cy="1736162"/>
          </a:xfrm>
        </p:spPr>
        <p:txBody>
          <a:bodyPr>
            <a:normAutofit/>
          </a:bodyPr>
          <a:lstStyle/>
          <a:p>
            <a:pPr rtl="0" fontAlgn="base"/>
            <a:r>
              <a:rPr lang="ru-RU" sz="2400" b="0" dirty="0" err="1">
                <a:solidFill>
                  <a:srgbClr val="343F64"/>
                </a:solidFill>
                <a:effectLst/>
                <a:latin typeface="inherit"/>
              </a:rPr>
              <a:t>Порада</a:t>
            </a:r>
            <a:r>
              <a:rPr lang="ru-RU" sz="2400" b="0" dirty="0">
                <a:solidFill>
                  <a:srgbClr val="343F64"/>
                </a:solidFill>
                <a:effectLst/>
                <a:latin typeface="inherit"/>
              </a:rPr>
              <a:t>: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Повага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повинна стати золотим правилом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вашого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класу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. </a:t>
            </a:r>
            <a:endParaRPr lang="ru-RU" sz="2400" b="0" i="0" dirty="0">
              <a:solidFill>
                <a:srgbClr val="343F64"/>
              </a:solidFill>
              <a:effectLst/>
              <a:latin typeface="helvetica-w01-roman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680AF4-DE91-B076-24AD-30D50A80B40D}"/>
              </a:ext>
            </a:extLst>
          </p:cNvPr>
          <p:cNvSpPr txBox="1"/>
          <p:nvPr/>
        </p:nvSpPr>
        <p:spPr>
          <a:xfrm>
            <a:off x="3492181" y="5256152"/>
            <a:ext cx="610537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Ставитеся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до вашим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учням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так, як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б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хотіли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,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щоб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вони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ставилися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до вас.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Виховуйте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у ваших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учнях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таке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ставлення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і один до одного. Перш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ніж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сказати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кому-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небудь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що-небудь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, подумайте про те,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що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б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відчули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,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якби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почули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те ж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саме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40FACB3-321B-7900-A99E-E6D449190D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923867"/>
            <a:ext cx="4133817" cy="310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9578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95437C-EB3E-5F1A-EFC2-0B4E20180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>
                <a:solidFill>
                  <a:srgbClr val="343F64"/>
                </a:solidFill>
                <a:effectLst/>
                <a:latin typeface="inherit"/>
              </a:rPr>
              <a:t>14. Будьте послідовні.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DF76E1C-41BD-329D-232C-1F6954EB6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506" y="2160589"/>
            <a:ext cx="4274494" cy="1320800"/>
          </a:xfrm>
        </p:spPr>
        <p:txBody>
          <a:bodyPr>
            <a:normAutofit fontScale="85000" lnSpcReduction="10000"/>
          </a:bodyPr>
          <a:lstStyle/>
          <a:p>
            <a:pPr algn="l" rtl="0" fontAlgn="base"/>
            <a:r>
              <a:rPr lang="uk-UA" sz="2800" b="0" dirty="0">
                <a:solidFill>
                  <a:srgbClr val="343F64"/>
                </a:solidFill>
                <a:effectLst/>
                <a:latin typeface="inherit"/>
              </a:rPr>
              <a:t>Порада: </a:t>
            </a:r>
            <a:r>
              <a:rPr lang="uk-UA" sz="2800" b="0" i="1" dirty="0">
                <a:solidFill>
                  <a:srgbClr val="343F64"/>
                </a:solidFill>
                <a:effectLst/>
                <a:latin typeface="inherit"/>
              </a:rPr>
              <a:t>Будьте послідовні у ваших дисциплінарних очікуваннях. </a:t>
            </a:r>
            <a:br>
              <a:rPr lang="uk-UA" b="0" i="0" dirty="0">
                <a:solidFill>
                  <a:srgbClr val="343F64"/>
                </a:solidFill>
                <a:effectLst/>
                <a:latin typeface="helvetica-w01-roman"/>
              </a:rPr>
            </a:br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48E21E-8348-4764-4EE3-355DDBE72BF0}"/>
              </a:ext>
            </a:extLst>
          </p:cNvPr>
          <p:cNvSpPr txBox="1"/>
          <p:nvPr/>
        </p:nvSpPr>
        <p:spPr>
          <a:xfrm>
            <a:off x="787790" y="5322334"/>
            <a:ext cx="61053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uk-UA" b="0" i="0" dirty="0">
                <a:solidFill>
                  <a:srgbClr val="343F64"/>
                </a:solidFill>
                <a:effectLst/>
                <a:latin typeface="helvetica-w01-roman"/>
              </a:rPr>
              <a:t>Будьте послідовні у виконанні встановлених вами правил поведінки. Цим ви завоюєте до себе повагу. Правила повинні бути єдині для всіх, в тому числі і для вас. Це створить атмосферу довіри і рівності.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B419268-CC2D-D146-DE7A-9A859A051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631" y="2038867"/>
            <a:ext cx="5080000" cy="31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941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3B720C-1CE0-7E3E-9BE7-6C2FCE418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59" y="271975"/>
            <a:ext cx="8596668" cy="1320800"/>
          </a:xfrm>
        </p:spPr>
        <p:txBody>
          <a:bodyPr>
            <a:normAutofit fontScale="90000"/>
          </a:bodyPr>
          <a:lstStyle/>
          <a:p>
            <a:pPr rtl="0" fontAlgn="base"/>
            <a:r>
              <a:rPr lang="ru-RU" b="1" i="0" dirty="0">
                <a:solidFill>
                  <a:srgbClr val="343F64"/>
                </a:solidFill>
                <a:effectLst/>
                <a:latin typeface="inherit"/>
              </a:rPr>
              <a:t>                   </a:t>
            </a:r>
            <a:r>
              <a:rPr lang="ru-RU" b="1" i="0" dirty="0" err="1">
                <a:solidFill>
                  <a:srgbClr val="343F64"/>
                </a:solidFill>
                <a:effectLst/>
                <a:latin typeface="inherit"/>
              </a:rPr>
              <a:t>Інструкції</a:t>
            </a:r>
            <a:r>
              <a:rPr lang="ru-RU" b="1" i="0" dirty="0">
                <a:solidFill>
                  <a:srgbClr val="343F64"/>
                </a:solidFill>
                <a:effectLst/>
                <a:latin typeface="inherit"/>
              </a:rPr>
              <a:t> для </a:t>
            </a:r>
            <a:r>
              <a:rPr lang="ru-RU" b="1" i="0" dirty="0" err="1">
                <a:solidFill>
                  <a:srgbClr val="343F64"/>
                </a:solidFill>
                <a:effectLst/>
                <a:latin typeface="inherit"/>
              </a:rPr>
              <a:t>класу</a:t>
            </a:r>
            <a:br>
              <a:rPr lang="ru-RU" b="1" i="0" dirty="0">
                <a:solidFill>
                  <a:srgbClr val="343F64"/>
                </a:solidFill>
                <a:effectLst/>
                <a:latin typeface="inherit"/>
              </a:rPr>
            </a:br>
            <a:b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</a:br>
            <a:r>
              <a:rPr lang="ru-RU" b="1" i="1" dirty="0">
                <a:solidFill>
                  <a:srgbClr val="343F64"/>
                </a:solidFill>
                <a:effectLst/>
                <a:latin typeface="inherit"/>
              </a:rPr>
              <a:t>15. Переходи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73911DD-88C4-AD8C-8923-45D16FFB3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2389" y="1907371"/>
            <a:ext cx="4429238" cy="1268411"/>
          </a:xfrm>
        </p:spPr>
        <p:txBody>
          <a:bodyPr/>
          <a:lstStyle/>
          <a:p>
            <a:pPr rtl="0" fontAlgn="base"/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Порада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: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Навчіться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керувати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переходами. </a:t>
            </a:r>
            <a:endParaRPr lang="ru-RU" sz="2400" b="0" i="0" dirty="0">
              <a:solidFill>
                <a:srgbClr val="343F64"/>
              </a:solidFill>
              <a:effectLst/>
              <a:latin typeface="helvetica-w01-roman"/>
            </a:endParaRPr>
          </a:p>
          <a:p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AAA649-A3CB-2D28-3FAE-E8D59E2C0896}"/>
              </a:ext>
            </a:extLst>
          </p:cNvPr>
          <p:cNvSpPr txBox="1"/>
          <p:nvPr/>
        </p:nvSpPr>
        <p:spPr>
          <a:xfrm>
            <a:off x="3249637" y="5108697"/>
            <a:ext cx="610537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Перехід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від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групового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обговорення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до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індивідуальної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роботи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,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від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вивчення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теоретичної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частини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до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роботи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з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практичними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завданнями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: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кожен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перехід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можна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розбити на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етапи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,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щоб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забезпечити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максимальний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контроль над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кожним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переходом.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59440CE-7BD9-196F-954A-C03157895B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88" y="2382506"/>
            <a:ext cx="3576951" cy="2380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9922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3B720C-1CE0-7E3E-9BE7-6C2FCE418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>
                <a:solidFill>
                  <a:srgbClr val="343F64"/>
                </a:solidFill>
                <a:effectLst/>
                <a:latin typeface="inherit"/>
              </a:rPr>
              <a:t>16. Будьте гнучкими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73911DD-88C4-AD8C-8923-45D16FFB3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4260426" cy="1320800"/>
          </a:xfrm>
        </p:spPr>
        <p:txBody>
          <a:bodyPr/>
          <a:lstStyle/>
          <a:p>
            <a:pPr algn="l" rtl="0" fontAlgn="base"/>
            <a:r>
              <a:rPr lang="uk-UA" sz="2400" b="0" dirty="0">
                <a:solidFill>
                  <a:srgbClr val="343F64"/>
                </a:solidFill>
                <a:effectLst/>
                <a:latin typeface="inherit"/>
              </a:rPr>
              <a:t>Порада: </a:t>
            </a:r>
            <a:r>
              <a:rPr lang="uk-UA" sz="2400" b="0" i="1" dirty="0">
                <a:solidFill>
                  <a:srgbClr val="343F64"/>
                </a:solidFill>
                <a:effectLst/>
                <a:latin typeface="inherit"/>
              </a:rPr>
              <a:t>Не зациклюйтеся на одному стилі подачі інформації. </a:t>
            </a:r>
            <a:endParaRPr lang="uk-UA" sz="2400" b="0" i="0" dirty="0">
              <a:solidFill>
                <a:srgbClr val="343F64"/>
              </a:solidFill>
              <a:effectLst/>
              <a:latin typeface="helvetica-w01-roman"/>
            </a:endParaRPr>
          </a:p>
          <a:p>
            <a:pPr marL="0" indent="0">
              <a:buNone/>
            </a:pPr>
            <a:endParaRPr lang="uk-UA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E94FCE-B048-426B-D6BC-96B007CF9CCF}"/>
              </a:ext>
            </a:extLst>
          </p:cNvPr>
          <p:cNvSpPr txBox="1"/>
          <p:nvPr/>
        </p:nvSpPr>
        <p:spPr>
          <a:xfrm>
            <a:off x="677334" y="4792117"/>
            <a:ext cx="610537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uk-UA" b="0" i="0" dirty="0">
                <a:solidFill>
                  <a:srgbClr val="343F64"/>
                </a:solidFill>
                <a:effectLst/>
                <a:latin typeface="helvetica-w01-roman"/>
              </a:rPr>
              <a:t>У багатьох вчителів з досвідом формується своя методика подачі інформації. З часом це може почати навіювати нудьгу на ваших учнів. </a:t>
            </a:r>
            <a:r>
              <a:rPr lang="uk-UA" b="0" i="0" dirty="0" err="1">
                <a:solidFill>
                  <a:srgbClr val="343F64"/>
                </a:solidFill>
                <a:effectLst/>
                <a:latin typeface="helvetica-w01-roman"/>
              </a:rPr>
              <a:t>Внесіть</a:t>
            </a:r>
            <a:r>
              <a:rPr lang="uk-UA" b="0" i="0" dirty="0">
                <a:solidFill>
                  <a:srgbClr val="343F64"/>
                </a:solidFill>
                <a:effectLst/>
                <a:latin typeface="helvetica-w01-roman"/>
              </a:rPr>
              <a:t> різноманітність! Коли процес навчання стає занадто нудним і передбачуваним з'являються і проблеми з поведінкою.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7B9A493-D471-1D14-507B-633E100BD3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369" y="2036560"/>
            <a:ext cx="4124055" cy="240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6258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3B720C-1CE0-7E3E-9BE7-6C2FCE418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>
                <a:solidFill>
                  <a:srgbClr val="343F64"/>
                </a:solidFill>
                <a:effectLst/>
                <a:latin typeface="inherit"/>
              </a:rPr>
              <a:t>17. Ясність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73911DD-88C4-AD8C-8923-45D16FFB3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3467" y="2518770"/>
            <a:ext cx="4583983" cy="1082559"/>
          </a:xfrm>
        </p:spPr>
        <p:txBody>
          <a:bodyPr>
            <a:normAutofit/>
          </a:bodyPr>
          <a:lstStyle/>
          <a:p>
            <a:pPr algn="l" rtl="0" fontAlgn="base"/>
            <a:r>
              <a:rPr lang="uk-UA" sz="2400" b="0" dirty="0">
                <a:solidFill>
                  <a:srgbClr val="343F64"/>
                </a:solidFill>
                <a:effectLst/>
                <a:latin typeface="inherit"/>
              </a:rPr>
              <a:t>Порада: </a:t>
            </a:r>
            <a:r>
              <a:rPr lang="uk-UA" sz="2400" b="0" i="1" dirty="0">
                <a:solidFill>
                  <a:srgbClr val="343F64"/>
                </a:solidFill>
                <a:effectLst/>
                <a:latin typeface="inherit"/>
              </a:rPr>
              <a:t>Прагніть до ясності, чіткості і простоті. </a:t>
            </a:r>
            <a:endParaRPr lang="uk-UA" sz="2400" b="0" i="0" dirty="0">
              <a:solidFill>
                <a:srgbClr val="343F64"/>
              </a:solidFill>
              <a:effectLst/>
              <a:latin typeface="helvetica-w01-roman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B89844-7C2F-F512-4A29-0A9975CC3181}"/>
              </a:ext>
            </a:extLst>
          </p:cNvPr>
          <p:cNvSpPr txBox="1"/>
          <p:nvPr/>
        </p:nvSpPr>
        <p:spPr>
          <a:xfrm>
            <a:off x="3168624" y="5350470"/>
            <a:ext cx="61053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uk-UA" b="0" i="0" dirty="0">
                <a:solidFill>
                  <a:srgbClr val="343F64"/>
                </a:solidFill>
                <a:effectLst/>
                <a:latin typeface="helvetica-w01-roman"/>
              </a:rPr>
              <a:t>Якщо ви хочете оволодіти увагою учнів, постарайтеся максимально ясно, просто і чітко викладати навчальний матеріал. Крім того, учні повинні розуміти, навіщо вони це вчать і що їм це дає.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5190E7F-A98F-5541-62DA-B5C6E77691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831965"/>
            <a:ext cx="4147070" cy="2768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8856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3B720C-1CE0-7E3E-9BE7-6C2FCE418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417" y="314178"/>
            <a:ext cx="8596668" cy="1320800"/>
          </a:xfrm>
        </p:spPr>
        <p:txBody>
          <a:bodyPr>
            <a:normAutofit fontScale="90000"/>
          </a:bodyPr>
          <a:lstStyle/>
          <a:p>
            <a:pPr rtl="0" fontAlgn="base"/>
            <a:r>
              <a:rPr lang="ru-RU" b="1" i="0" dirty="0">
                <a:solidFill>
                  <a:srgbClr val="343F64"/>
                </a:solidFill>
                <a:effectLst/>
                <a:latin typeface="inherit"/>
              </a:rPr>
              <a:t>                              </a:t>
            </a:r>
            <a:r>
              <a:rPr lang="ru-RU" b="1" i="0" dirty="0" err="1">
                <a:solidFill>
                  <a:srgbClr val="343F64"/>
                </a:solidFill>
                <a:effectLst/>
                <a:latin typeface="inherit"/>
              </a:rPr>
              <a:t>Співпраця</a:t>
            </a:r>
            <a:br>
              <a:rPr lang="ru-RU" b="1" i="0" dirty="0">
                <a:solidFill>
                  <a:srgbClr val="343F64"/>
                </a:solidFill>
                <a:effectLst/>
                <a:latin typeface="inherit"/>
              </a:rPr>
            </a:br>
            <a:b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</a:br>
            <a:r>
              <a:rPr lang="ru-RU" b="1" i="1" dirty="0">
                <a:solidFill>
                  <a:srgbClr val="343F64"/>
                </a:solidFill>
                <a:effectLst/>
                <a:latin typeface="inherit"/>
              </a:rPr>
              <a:t>18. </a:t>
            </a:r>
            <a:r>
              <a:rPr lang="ru-RU" b="1" i="1" dirty="0" err="1">
                <a:solidFill>
                  <a:srgbClr val="343F64"/>
                </a:solidFill>
                <a:effectLst/>
                <a:latin typeface="inherit"/>
              </a:rPr>
              <a:t>Командна</a:t>
            </a:r>
            <a:r>
              <a:rPr lang="ru-RU" b="1" i="1" dirty="0">
                <a:solidFill>
                  <a:srgbClr val="343F64"/>
                </a:solidFill>
                <a:effectLst/>
                <a:latin typeface="inherit"/>
              </a:rPr>
              <a:t> робота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73911DD-88C4-AD8C-8923-45D16FFB3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4387035" cy="1320800"/>
          </a:xfrm>
        </p:spPr>
        <p:txBody>
          <a:bodyPr>
            <a:normAutofit/>
          </a:bodyPr>
          <a:lstStyle/>
          <a:p>
            <a:pPr rtl="0" fontAlgn="base"/>
            <a:r>
              <a:rPr lang="ru-RU" sz="2400" b="0" dirty="0" err="1">
                <a:solidFill>
                  <a:srgbClr val="343F64"/>
                </a:solidFill>
                <a:effectLst/>
                <a:latin typeface="inherit"/>
              </a:rPr>
              <a:t>Порада</a:t>
            </a:r>
            <a:r>
              <a:rPr lang="ru-RU" sz="2400" b="0" dirty="0">
                <a:solidFill>
                  <a:srgbClr val="343F64"/>
                </a:solidFill>
                <a:effectLst/>
                <a:latin typeface="inherit"/>
              </a:rPr>
              <a:t>: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Стимулюйте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учнів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працювати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разом,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використовуючи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нагороди. </a:t>
            </a:r>
            <a:endParaRPr lang="ru-RU" sz="2400" b="0" i="0" dirty="0">
              <a:solidFill>
                <a:srgbClr val="343F64"/>
              </a:solidFill>
              <a:effectLst/>
              <a:latin typeface="helvetica-w01-roman"/>
            </a:endParaRPr>
          </a:p>
          <a:p>
            <a:pPr marL="0" indent="0">
              <a:buNone/>
            </a:pPr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8B767E-086D-5EC9-3C13-D0D3917CB373}"/>
              </a:ext>
            </a:extLst>
          </p:cNvPr>
          <p:cNvSpPr txBox="1"/>
          <p:nvPr/>
        </p:nvSpPr>
        <p:spPr>
          <a:xfrm>
            <a:off x="569088" y="4242533"/>
            <a:ext cx="859666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Розділіть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клас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на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команди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і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фіксуйте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успіхи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кожної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команди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в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спеціальній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загальнодоступній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таблиці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(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її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можна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вивісити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на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дошці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). Команда, яка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набере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найбільшу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кількість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балів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,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отримає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спеціальний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приз. Ви можете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знімати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бали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з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команди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, коли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хто-небудь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з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її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членів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буде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порушувати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дисципліну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і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нараховувати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їх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за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закінчення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дня,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якщо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порушень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не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було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.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Крім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того,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можна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нараховувати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бали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за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успіхи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у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навчанні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.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Це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буде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стимулювати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учнів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працювати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в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команді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,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крім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того,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кожен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окремий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член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команди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буде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прагнути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не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підвести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команду.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F5F8490-CB49-17B9-455A-54D8DC8E32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285" y="1370867"/>
            <a:ext cx="3733800" cy="248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861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3B720C-1CE0-7E3E-9BE7-6C2FCE418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343F64"/>
                </a:solidFill>
                <a:effectLst/>
                <a:latin typeface="inherit"/>
              </a:rPr>
              <a:t>19. </a:t>
            </a:r>
            <a:r>
              <a:rPr lang="ru-RU" b="1" i="1" dirty="0" err="1">
                <a:solidFill>
                  <a:srgbClr val="343F64"/>
                </a:solidFill>
                <a:effectLst/>
                <a:latin typeface="inherit"/>
              </a:rPr>
              <a:t>Взаємодійте</a:t>
            </a:r>
            <a:r>
              <a:rPr lang="ru-RU" b="1" i="1" dirty="0">
                <a:solidFill>
                  <a:srgbClr val="343F64"/>
                </a:solidFill>
                <a:effectLst/>
                <a:latin typeface="inherit"/>
              </a:rPr>
              <a:t> з </a:t>
            </a:r>
            <a:r>
              <a:rPr lang="ru-RU" b="1" i="1" dirty="0" err="1">
                <a:solidFill>
                  <a:srgbClr val="343F64"/>
                </a:solidFill>
                <a:effectLst/>
                <a:latin typeface="inherit"/>
              </a:rPr>
              <a:t>колегами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73911DD-88C4-AD8C-8923-45D16FFB3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762" y="2154007"/>
            <a:ext cx="4485509" cy="1123765"/>
          </a:xfrm>
        </p:spPr>
        <p:txBody>
          <a:bodyPr>
            <a:normAutofit/>
          </a:bodyPr>
          <a:lstStyle/>
          <a:p>
            <a:pPr algn="l" rtl="0" fontAlgn="base"/>
            <a:r>
              <a:rPr lang="ru-RU" sz="2400" b="0" dirty="0" err="1">
                <a:solidFill>
                  <a:srgbClr val="343F64"/>
                </a:solidFill>
                <a:effectLst/>
                <a:latin typeface="inherit"/>
              </a:rPr>
              <a:t>Порада</a:t>
            </a:r>
            <a:r>
              <a:rPr lang="ru-RU" sz="2400" b="0" dirty="0">
                <a:solidFill>
                  <a:srgbClr val="343F64"/>
                </a:solidFill>
                <a:effectLst/>
                <a:latin typeface="inherit"/>
              </a:rPr>
              <a:t>: 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Не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бійтеся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просити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інших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про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допомогу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. </a:t>
            </a:r>
            <a:endParaRPr lang="ru-RU" sz="2400" b="0" i="0" dirty="0">
              <a:solidFill>
                <a:srgbClr val="343F64"/>
              </a:solidFill>
              <a:effectLst/>
              <a:latin typeface="helvetica-w01-roman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B536FA-1138-97AF-8DF6-075BAAB76DDF}"/>
              </a:ext>
            </a:extLst>
          </p:cNvPr>
          <p:cNvSpPr txBox="1"/>
          <p:nvPr/>
        </p:nvSpPr>
        <p:spPr>
          <a:xfrm>
            <a:off x="956603" y="4927601"/>
            <a:ext cx="610537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Задавайте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питання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і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звертайтеся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за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допомогою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до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колег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. Ви не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зобов'язані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знати і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вміти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все на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світі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. З вами напевно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працюють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більш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досвідчені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педагоги,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які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вже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стикалися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з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тією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ж проблемою,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що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й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. Не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соромтеся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звертатися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до них за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допомогою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7A1918D-8192-C0AF-3CB2-347B9E9635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917" y="1710874"/>
            <a:ext cx="5321102" cy="299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5328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3B720C-1CE0-7E3E-9BE7-6C2FCE418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343F64"/>
                </a:solidFill>
                <a:effectLst/>
                <a:latin typeface="inherit"/>
              </a:rPr>
              <a:t>20. </a:t>
            </a:r>
            <a:r>
              <a:rPr lang="ru-RU" b="1" i="1" dirty="0" err="1">
                <a:solidFill>
                  <a:srgbClr val="343F64"/>
                </a:solidFill>
                <a:effectLst/>
                <a:latin typeface="inherit"/>
              </a:rPr>
              <a:t>Настрій</a:t>
            </a:r>
            <a:r>
              <a:rPr lang="ru-RU" b="1" i="1" dirty="0">
                <a:solidFill>
                  <a:srgbClr val="343F64"/>
                </a:solidFill>
                <a:effectLst/>
                <a:latin typeface="inherit"/>
              </a:rPr>
              <a:t> </a:t>
            </a:r>
            <a:r>
              <a:rPr lang="ru-RU" b="1" i="1" dirty="0" err="1">
                <a:solidFill>
                  <a:srgbClr val="343F64"/>
                </a:solidFill>
                <a:effectLst/>
                <a:latin typeface="inherit"/>
              </a:rPr>
              <a:t>заразливий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73911DD-88C4-AD8C-8923-45D16FFB3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964" y="2582620"/>
            <a:ext cx="4945597" cy="1268411"/>
          </a:xfrm>
        </p:spPr>
        <p:txBody>
          <a:bodyPr>
            <a:normAutofit/>
          </a:bodyPr>
          <a:lstStyle/>
          <a:p>
            <a:pPr algn="l" rtl="0" fontAlgn="base"/>
            <a:r>
              <a:rPr lang="ru-RU" sz="2400" b="0" dirty="0" err="1">
                <a:solidFill>
                  <a:srgbClr val="343F64"/>
                </a:solidFill>
                <a:effectLst/>
                <a:latin typeface="inherit"/>
              </a:rPr>
              <a:t>Порада</a:t>
            </a:r>
            <a:r>
              <a:rPr lang="ru-RU" sz="2400" b="0" dirty="0">
                <a:solidFill>
                  <a:srgbClr val="343F64"/>
                </a:solidFill>
                <a:effectLst/>
                <a:latin typeface="inherit"/>
              </a:rPr>
              <a:t>: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Зайшовши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в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клас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,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залиште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ваші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проблеми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 за </a:t>
            </a:r>
            <a:r>
              <a:rPr lang="ru-RU" sz="2400" b="0" i="1" dirty="0" err="1">
                <a:solidFill>
                  <a:srgbClr val="343F64"/>
                </a:solidFill>
                <a:effectLst/>
                <a:latin typeface="inherit"/>
              </a:rPr>
              <a:t>дверима</a:t>
            </a:r>
            <a:r>
              <a:rPr lang="ru-RU" sz="2400" b="0" i="1" dirty="0">
                <a:solidFill>
                  <a:srgbClr val="343F64"/>
                </a:solidFill>
                <a:effectLst/>
                <a:latin typeface="inherit"/>
              </a:rPr>
              <a:t>.</a:t>
            </a:r>
            <a:r>
              <a:rPr lang="ru-RU" sz="2400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8E81E7-1021-31CC-3035-8D2326D7E7DF}"/>
              </a:ext>
            </a:extLst>
          </p:cNvPr>
          <p:cNvSpPr txBox="1"/>
          <p:nvPr/>
        </p:nvSpPr>
        <p:spPr>
          <a:xfrm>
            <a:off x="928468" y="5434877"/>
            <a:ext cx="61053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Ваш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настрій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передається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вашим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учням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.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Якщо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всім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своїм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виглядом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показуєте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,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що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вам зараз не до уроку, то як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можете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очікувати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зацікавленість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dirty="0">
                <a:solidFill>
                  <a:srgbClr val="343F64"/>
                </a:solidFill>
                <a:latin typeface="helvetica-w01-roman"/>
              </a:rPr>
              <a:t>та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старанність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від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 ваших </a:t>
            </a:r>
            <a:r>
              <a:rPr lang="ru-RU" b="0" i="0" dirty="0" err="1">
                <a:solidFill>
                  <a:srgbClr val="343F64"/>
                </a:solidFill>
                <a:effectLst/>
                <a:latin typeface="helvetica-w01-roman"/>
              </a:rPr>
              <a:t>учнів</a:t>
            </a:r>
            <a:r>
              <a:rPr lang="ru-RU" b="0" i="0" dirty="0">
                <a:solidFill>
                  <a:srgbClr val="343F64"/>
                </a:solidFill>
                <a:effectLst/>
                <a:latin typeface="helvetica-w01-roman"/>
              </a:rPr>
              <a:t>?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A9EA8FC-0257-46E8-FF54-49479299B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668" y="1718970"/>
            <a:ext cx="4945598" cy="327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1308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7759C8-5B49-9365-1FB8-C60213F60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343F64"/>
                </a:solidFill>
                <a:effectLst/>
                <a:latin typeface="inherit"/>
              </a:rPr>
              <a:t>21. </a:t>
            </a:r>
            <a:r>
              <a:rPr lang="ru-RU" b="1" i="1" dirty="0" err="1">
                <a:solidFill>
                  <a:srgbClr val="343F64"/>
                </a:solidFill>
                <a:effectLst/>
                <a:latin typeface="inherit"/>
              </a:rPr>
              <a:t>Важливість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E3681D7-BF2B-11AA-111C-1EFD3286CA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830" y="2334736"/>
            <a:ext cx="4991946" cy="1320800"/>
          </a:xfrm>
        </p:spPr>
        <p:txBody>
          <a:bodyPr>
            <a:normAutofit/>
          </a:bodyPr>
          <a:lstStyle/>
          <a:p>
            <a:pPr algn="l" rtl="0" fontAlgn="base"/>
            <a:r>
              <a:rPr lang="uk-UA" sz="2400" b="0" dirty="0">
                <a:solidFill>
                  <a:srgbClr val="343F64"/>
                </a:solidFill>
                <a:effectLst/>
                <a:latin typeface="inherit"/>
              </a:rPr>
              <a:t>Порада: </a:t>
            </a:r>
            <a:r>
              <a:rPr lang="uk-UA" sz="2400" b="0" i="1" dirty="0">
                <a:solidFill>
                  <a:srgbClr val="343F64"/>
                </a:solidFill>
                <a:effectLst/>
                <a:latin typeface="inherit"/>
              </a:rPr>
              <a:t>Покажіть вашим учням, що ви щиро переживаєте про їх успішність.</a:t>
            </a:r>
            <a:endParaRPr lang="uk-UA" sz="2400" b="0" i="0" dirty="0">
              <a:solidFill>
                <a:srgbClr val="343F64"/>
              </a:solidFill>
              <a:effectLst/>
              <a:latin typeface="helvetica-w01-roman"/>
            </a:endParaRPr>
          </a:p>
          <a:p>
            <a:pPr marL="0" indent="0">
              <a:buNone/>
            </a:pPr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5403D6-B22E-58F5-E1F2-F8A85037B3D4}"/>
              </a:ext>
            </a:extLst>
          </p:cNvPr>
          <p:cNvSpPr txBox="1"/>
          <p:nvPr/>
        </p:nvSpPr>
        <p:spPr>
          <a:xfrm>
            <a:off x="844061" y="5879068"/>
            <a:ext cx="61053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uk-UA" b="0" i="0" dirty="0">
                <a:solidFill>
                  <a:srgbClr val="343F64"/>
                </a:solidFill>
                <a:effectLst/>
                <a:latin typeface="helvetica-w01-roman"/>
              </a:rPr>
              <a:t>Ваші учні повинні знати - вам дуже важливі їх успіхи.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8252621-F826-43CC-35D1-DFA5E97254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776" y="2641535"/>
            <a:ext cx="5165435" cy="252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5418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2E363F-2DAE-5AE8-21E5-DCC768CCB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484" y="2447778"/>
            <a:ext cx="3739921" cy="1181688"/>
          </a:xfrm>
        </p:spPr>
        <p:txBody>
          <a:bodyPr>
            <a:normAutofit/>
          </a:bodyPr>
          <a:lstStyle/>
          <a:p>
            <a:pPr algn="ctr"/>
            <a:r>
              <a:rPr lang="uk-UA" i="1" dirty="0"/>
              <a:t>Дякую за увагу!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45404D-CA49-0BBF-CD54-825C1C46C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024" y="2555557"/>
            <a:ext cx="4302443" cy="4302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363829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Фіолетова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88</TotalTime>
  <Words>1334</Words>
  <Application>Microsoft Office PowerPoint</Application>
  <PresentationFormat>Широкий екран</PresentationFormat>
  <Paragraphs>68</Paragraphs>
  <Slides>23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23</vt:i4>
      </vt:variant>
    </vt:vector>
  </HeadingPairs>
  <TitlesOfParts>
    <vt:vector size="30" baseType="lpstr">
      <vt:lpstr>Arial</vt:lpstr>
      <vt:lpstr>helvetica-w01-roman</vt:lpstr>
      <vt:lpstr>inherit</vt:lpstr>
      <vt:lpstr>Times New Roman</vt:lpstr>
      <vt:lpstr>Trebuchet MS</vt:lpstr>
      <vt:lpstr>Wingdings 3</vt:lpstr>
      <vt:lpstr>Грань</vt:lpstr>
      <vt:lpstr>21 порада вчителям для ефективного управління класом </vt:lpstr>
      <vt:lpstr>                     Правила поведінки  1. Будьте розсудливі</vt:lpstr>
      <vt:lpstr>2. Уникайте ескалації конфлікту</vt:lpstr>
      <vt:lpstr>3. Не карайте за все підряд</vt:lpstr>
      <vt:lpstr>4. Не гарячкуйте</vt:lpstr>
      <vt:lpstr>5. Дійте за планом</vt:lpstr>
      <vt:lpstr>                       Побудова відносин  6. Включення і вимикання</vt:lpstr>
      <vt:lpstr>7. Встаньте на їх місце</vt:lpstr>
      <vt:lpstr>8. Дізнайтеся їх ближче</vt:lpstr>
      <vt:lpstr>9. Не атакуйте «в лоб»</vt:lpstr>
      <vt:lpstr>10. Ніяких образ</vt:lpstr>
      <vt:lpstr>11. Зробіть батьків своїми союзниками</vt:lpstr>
      <vt:lpstr>12. Задавайте прості запитання.</vt:lpstr>
      <vt:lpstr>                            Очікування  13. Взаємна повага</vt:lpstr>
      <vt:lpstr>14. Будьте послідовні.</vt:lpstr>
      <vt:lpstr>                   Інструкції для класу  15. Переходи</vt:lpstr>
      <vt:lpstr>16. Будьте гнучкими</vt:lpstr>
      <vt:lpstr>17. Ясність</vt:lpstr>
      <vt:lpstr>                              Співпраця  18. Командна робота</vt:lpstr>
      <vt:lpstr>19. Взаємодійте з колегами</vt:lpstr>
      <vt:lpstr>20. Настрій заразливий</vt:lpstr>
      <vt:lpstr>21. Важливість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21 порада вчителям для ефективного управління класом </dc:title>
  <dc:creator>Пользователь</dc:creator>
  <cp:lastModifiedBy>Пользователь</cp:lastModifiedBy>
  <cp:revision>3</cp:revision>
  <dcterms:created xsi:type="dcterms:W3CDTF">2023-01-04T11:06:40Z</dcterms:created>
  <dcterms:modified xsi:type="dcterms:W3CDTF">2023-01-05T13:33:18Z</dcterms:modified>
</cp:coreProperties>
</file>