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2AA51B75-025A-4DA3-876D-6057D6C5FC36}" type="datetimeFigureOut">
              <a:rPr lang="uk-UA" smtClean="0"/>
              <a:t>05.12.2019</a:t>
            </a:fld>
            <a:endParaRPr lang="uk-UA"/>
          </a:p>
        </p:txBody>
      </p:sp>
      <p:sp>
        <p:nvSpPr>
          <p:cNvPr id="8" name="Slide Number Placeholder 7"/>
          <p:cNvSpPr>
            <a:spLocks noGrp="1"/>
          </p:cNvSpPr>
          <p:nvPr>
            <p:ph type="sldNum" sz="quarter" idx="11"/>
          </p:nvPr>
        </p:nvSpPr>
        <p:spPr/>
        <p:txBody>
          <a:bodyPr/>
          <a:lstStyle/>
          <a:p>
            <a:fld id="{8C6CB7A6-26FD-466A-9D06-D4158670B3E0}" type="slidenum">
              <a:rPr lang="uk-UA" smtClean="0"/>
              <a:t>‹#›</a:t>
            </a:fld>
            <a:endParaRPr lang="uk-UA"/>
          </a:p>
        </p:txBody>
      </p:sp>
      <p:sp>
        <p:nvSpPr>
          <p:cNvPr id="9" name="Footer Placeholder 8"/>
          <p:cNvSpPr>
            <a:spLocks noGrp="1"/>
          </p:cNvSpPr>
          <p:nvPr>
            <p:ph type="ftr" sz="quarter" idx="12"/>
          </p:nvPr>
        </p:nvSpPr>
        <p:spPr/>
        <p:txBody>
          <a:bodyPr/>
          <a:lstStyle/>
          <a:p>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2AA51B75-025A-4DA3-876D-6057D6C5FC36}" type="datetimeFigureOut">
              <a:rPr lang="uk-UA" smtClean="0"/>
              <a:t>05.12.2019</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AA51B75-025A-4DA3-876D-6057D6C5FC36}" type="datetimeFigureOut">
              <a:rPr lang="uk-UA" smtClean="0"/>
              <a:t>05.12.2019</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8C6CB7A6-26FD-466A-9D06-D4158670B3E0}" type="slidenum">
              <a:rPr lang="uk-UA" smtClean="0"/>
              <a:t>‹#›</a:t>
            </a:fld>
            <a:endParaRPr lang="uk-UA"/>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2AA51B75-025A-4DA3-876D-6057D6C5FC36}" type="datetimeFigureOut">
              <a:rPr lang="uk-UA" smtClean="0"/>
              <a:t>05.12.2019</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8C6CB7A6-26FD-466A-9D06-D4158670B3E0}" type="slidenum">
              <a:rPr lang="uk-UA" smtClean="0"/>
              <a:t>‹#›</a:t>
            </a:fld>
            <a:endParaRPr lang="uk-UA"/>
          </a:p>
        </p:txBody>
      </p:sp>
      <p:sp>
        <p:nvSpPr>
          <p:cNvPr id="9" name="Content Placeholder 8"/>
          <p:cNvSpPr>
            <a:spLocks noGrp="1"/>
          </p:cNvSpPr>
          <p:nvPr>
            <p:ph sz="quarter" idx="13"/>
          </p:nvPr>
        </p:nvSpPr>
        <p:spPr>
          <a:xfrm>
            <a:off x="487680" y="1600200"/>
            <a:ext cx="5388864"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2AA51B75-025A-4DA3-876D-6057D6C5FC36}" type="datetimeFigureOut">
              <a:rPr lang="uk-UA" smtClean="0"/>
              <a:t>05.12.2019</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8C6CB7A6-26FD-466A-9D06-D4158670B3E0}" type="slidenum">
              <a:rPr lang="uk-UA" smtClean="0"/>
              <a:t>‹#›</a:t>
            </a:fld>
            <a:endParaRPr lang="uk-UA"/>
          </a:p>
        </p:txBody>
      </p:sp>
      <p:sp>
        <p:nvSpPr>
          <p:cNvPr id="11" name="Content Placeholder 10"/>
          <p:cNvSpPr>
            <a:spLocks noGrp="1"/>
          </p:cNvSpPr>
          <p:nvPr>
            <p:ph sz="quarter" idx="13"/>
          </p:nvPr>
        </p:nvSpPr>
        <p:spPr>
          <a:xfrm>
            <a:off x="609600" y="2212848"/>
            <a:ext cx="5388864"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AA51B75-025A-4DA3-876D-6057D6C5FC36}" type="datetimeFigureOut">
              <a:rPr lang="uk-UA" smtClean="0"/>
              <a:t>05.12.2019</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51B75-025A-4DA3-876D-6057D6C5FC36}" type="datetimeFigureOut">
              <a:rPr lang="uk-UA" smtClean="0"/>
              <a:t>05.12.2019</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AA51B75-025A-4DA3-876D-6057D6C5FC36}" type="datetimeFigureOut">
              <a:rPr lang="uk-UA" smtClean="0"/>
              <a:t>05.12.2019</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AA51B75-025A-4DA3-876D-6057D6C5FC36}" type="datetimeFigureOut">
              <a:rPr lang="uk-UA" smtClean="0"/>
              <a:t>05.12.2019</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AA51B75-025A-4DA3-876D-6057D6C5FC36}" type="datetimeFigureOut">
              <a:rPr lang="uk-UA" smtClean="0"/>
              <a:t>05.12.2019</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AA51B75-025A-4DA3-876D-6057D6C5FC36}" type="datetimeFigureOut">
              <a:rPr lang="uk-UA" smtClean="0"/>
              <a:t>05.12.2019</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8C6CB7A6-26FD-466A-9D06-D4158670B3E0}"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AA51B75-025A-4DA3-876D-6057D6C5FC36}" type="datetimeFigureOut">
              <a:rPr lang="uk-UA" smtClean="0"/>
              <a:t>05.12.2019</a:t>
            </a:fld>
            <a:endParaRPr lang="uk-UA"/>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uk-UA"/>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C6CB7A6-26FD-466A-9D06-D4158670B3E0}" type="slidenum">
              <a:rPr lang="uk-UA" smtClean="0"/>
              <a:t>‹#›</a:t>
            </a:fld>
            <a:endParaRPr lang="uk-UA"/>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uk-UA" sz="6000" dirty="0" smtClean="0"/>
              <a:t>Сучасні освітні тенденції і технології, інструменти розвитку креативного </a:t>
            </a:r>
            <a:r>
              <a:rPr lang="uk-UA" sz="6000" dirty="0" smtClean="0"/>
              <a:t>мислення</a:t>
            </a:r>
            <a:endParaRPr lang="uk-UA" sz="6000" dirty="0"/>
          </a:p>
        </p:txBody>
      </p:sp>
      <p:sp>
        <p:nvSpPr>
          <p:cNvPr id="3" name="Подзаголовок 2"/>
          <p:cNvSpPr>
            <a:spLocks noGrp="1"/>
          </p:cNvSpPr>
          <p:nvPr>
            <p:ph type="subTitle" idx="1"/>
          </p:nvPr>
        </p:nvSpPr>
        <p:spPr/>
        <p:txBody>
          <a:bodyPr>
            <a:normAutofit/>
          </a:bodyPr>
          <a:lstStyle/>
          <a:p>
            <a:r>
              <a:rPr lang="uk-UA" dirty="0" smtClean="0">
                <a:solidFill>
                  <a:schemeClr val="tx1"/>
                </a:solidFill>
              </a:rPr>
              <a:t>Вчитель англійської мови: </a:t>
            </a:r>
            <a:r>
              <a:rPr lang="uk-UA" dirty="0" err="1" smtClean="0">
                <a:solidFill>
                  <a:schemeClr val="tx1"/>
                </a:solidFill>
              </a:rPr>
              <a:t>Токарюк</a:t>
            </a:r>
            <a:r>
              <a:rPr lang="uk-UA" dirty="0" smtClean="0">
                <a:solidFill>
                  <a:schemeClr val="tx1"/>
                </a:solidFill>
              </a:rPr>
              <a:t> Марина Миколаївна</a:t>
            </a:r>
          </a:p>
        </p:txBody>
      </p:sp>
    </p:spTree>
    <p:extLst>
      <p:ext uri="{BB962C8B-B14F-4D97-AF65-F5344CB8AC3E}">
        <p14:creationId xmlns:p14="http://schemas.microsoft.com/office/powerpoint/2010/main" val="1270639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226" y="112144"/>
            <a:ext cx="10972800" cy="1600200"/>
          </a:xfrm>
        </p:spPr>
        <p:txBody>
          <a:bodyPr/>
          <a:lstStyle/>
          <a:p>
            <a:r>
              <a:rPr lang="uk-UA" dirty="0" smtClean="0"/>
              <a:t>Креативні батьки, діти та вчителі</a:t>
            </a:r>
            <a:endParaRPr lang="uk-UA" dirty="0"/>
          </a:p>
        </p:txBody>
      </p:sp>
      <p:sp>
        <p:nvSpPr>
          <p:cNvPr id="8" name="Объект 7"/>
          <p:cNvSpPr>
            <a:spLocks noGrp="1"/>
          </p:cNvSpPr>
          <p:nvPr>
            <p:ph idx="1"/>
          </p:nvPr>
        </p:nvSpPr>
        <p:spPr>
          <a:xfrm>
            <a:off x="609600" y="1789982"/>
            <a:ext cx="10972800" cy="4525963"/>
          </a:xfrm>
        </p:spPr>
        <p:txBody>
          <a:bodyPr>
            <a:normAutofit/>
          </a:bodyPr>
          <a:lstStyle/>
          <a:p>
            <a:pPr marL="0" lvl="0" indent="0" fontAlgn="base">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Нерідко батькам би хотілося, щоб їхні діти були креативними. Знаходили нестандартні рішення проблем, вільно себе почували у всіх сферах мистецтв, мали відчуття стилю і займалися цікавою справою, до якої підходили творчо.</a:t>
            </a:r>
            <a:endParaRPr lang="uk-UA" altLang="uk-UA" sz="2000" dirty="0">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Але не менше хочеться, щоб діти слухали нас і вчителів, слідували чіткому розпорядку дня і правилам, не створювали нікому проблем, не відволікали від важливих справ і навіть одягалися так, щоб милувати наше око.</a:t>
            </a:r>
            <a:endParaRPr lang="uk-UA" altLang="uk-UA" sz="2000" dirty="0">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Тільки все це не про креативність. </a:t>
            </a:r>
            <a:r>
              <a:rPr lang="uk-UA" altLang="uk-UA" sz="2000" b="1" dirty="0">
                <a:solidFill>
                  <a:srgbClr val="000000"/>
                </a:solidFill>
                <a:latin typeface="Times New Roman" panose="02020603050405020304" pitchFamily="18" charset="0"/>
                <a:cs typeface="Times New Roman" panose="02020603050405020304" pitchFamily="18" charset="0"/>
              </a:rPr>
              <a:t>Бо креативна дитина зовсім "не зручна", вона не любить послуху і робити так, як інші.</a:t>
            </a:r>
            <a:endParaRPr lang="uk-UA" altLang="uk-UA" sz="2000" dirty="0">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Творче або креативне мислення — це нестандартний, оригінальний тип мислення, здатний привести до несподіваних рішень чи нових </a:t>
            </a:r>
            <a:r>
              <a:rPr lang="uk-UA" altLang="uk-UA" sz="2000" dirty="0" err="1">
                <a:solidFill>
                  <a:srgbClr val="000000"/>
                </a:solidFill>
                <a:latin typeface="Times New Roman" panose="02020603050405020304" pitchFamily="18" charset="0"/>
                <a:cs typeface="Times New Roman" panose="02020603050405020304" pitchFamily="18" charset="0"/>
              </a:rPr>
              <a:t>відкриттів</a:t>
            </a:r>
            <a:r>
              <a:rPr lang="uk-UA" altLang="uk-UA" sz="2000" dirty="0">
                <a:solidFill>
                  <a:srgbClr val="000000"/>
                </a:solidFill>
                <a:latin typeface="Times New Roman" panose="02020603050405020304" pitchFamily="18" charset="0"/>
                <a:cs typeface="Times New Roman" panose="02020603050405020304" pitchFamily="18" charset="0"/>
              </a:rPr>
              <a:t>. Воно потрібне у кожній професії: в ІТ, в торгівлі, військовій справі, журналістиці, юриспруденції.</a:t>
            </a:r>
            <a:endParaRPr lang="uk-UA" altLang="uk-UA" sz="2000" dirty="0">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b="1" dirty="0">
                <a:solidFill>
                  <a:srgbClr val="000000"/>
                </a:solidFill>
                <a:latin typeface="Times New Roman" panose="02020603050405020304" pitchFamily="18" charset="0"/>
                <a:cs typeface="Times New Roman" panose="02020603050405020304" pitchFamily="18" charset="0"/>
              </a:rPr>
              <a:t>Натомість сучасна система освіти побудована так, щоби плекати не креативних людей, а добрих виконавців</a:t>
            </a:r>
            <a:r>
              <a:rPr lang="uk-UA" altLang="uk-UA" sz="2000" dirty="0">
                <a:solidFill>
                  <a:srgbClr val="000000"/>
                </a:solidFill>
                <a:latin typeface="Times New Roman" panose="02020603050405020304" pitchFamily="18" charset="0"/>
                <a:cs typeface="Times New Roman" panose="02020603050405020304" pitchFamily="18" charset="0"/>
              </a:rPr>
              <a:t>. Вони мають беззаперечно підкорятися волі вчителя (начальника), не ставити зайвих питань, ретельно виконувати </a:t>
            </a:r>
            <a:r>
              <a:rPr lang="uk-UA" altLang="uk-UA" sz="2000" dirty="0" err="1">
                <a:solidFill>
                  <a:srgbClr val="000000"/>
                </a:solidFill>
                <a:latin typeface="Times New Roman" panose="02020603050405020304" pitchFamily="18" charset="0"/>
                <a:cs typeface="Times New Roman" panose="02020603050405020304" pitchFamily="18" charset="0"/>
              </a:rPr>
              <a:t>уроки</a:t>
            </a:r>
            <a:r>
              <a:rPr lang="uk-UA" altLang="uk-UA" sz="2000" dirty="0">
                <a:solidFill>
                  <a:srgbClr val="000000"/>
                </a:solidFill>
                <a:latin typeface="Times New Roman" panose="02020603050405020304" pitchFamily="18" charset="0"/>
                <a:cs typeface="Times New Roman" panose="02020603050405020304" pitchFamily="18" charset="0"/>
              </a:rPr>
              <a:t> (роботу), які для них визначив хтось інший.</a:t>
            </a:r>
            <a:endParaRPr lang="uk-UA" altLang="uk-UA" sz="2000" dirty="0">
              <a:latin typeface="Times New Roman" panose="02020603050405020304" pitchFamily="18" charset="0"/>
              <a:cs typeface="Times New Roman" panose="02020603050405020304" pitchFamily="18" charset="0"/>
            </a:endParaRPr>
          </a:p>
          <a:p>
            <a:pPr marL="0" indent="0">
              <a:buNone/>
            </a:pPr>
            <a:endParaRPr lang="uk-UA" sz="2000" dirty="0">
              <a:latin typeface="Times New Roman" panose="02020603050405020304" pitchFamily="18" charset="0"/>
              <a:cs typeface="Times New Roman" panose="02020603050405020304" pitchFamily="18" charset="0"/>
            </a:endParaRPr>
          </a:p>
          <a:p>
            <a:pPr marL="0" indent="0">
              <a:buNone/>
            </a:pP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7490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5095" y="250166"/>
            <a:ext cx="10972800" cy="1600200"/>
          </a:xfrm>
        </p:spPr>
        <p:txBody>
          <a:bodyPr/>
          <a:lstStyle/>
          <a:p>
            <a:r>
              <a:rPr lang="uk-UA" dirty="0" smtClean="0"/>
              <a:t>Що нам робити щоб діти росли креативними?</a:t>
            </a:r>
            <a:endParaRPr lang="uk-UA" dirty="0"/>
          </a:p>
        </p:txBody>
      </p:sp>
      <p:sp>
        <p:nvSpPr>
          <p:cNvPr id="3" name="Объект 2"/>
          <p:cNvSpPr>
            <a:spLocks noGrp="1"/>
          </p:cNvSpPr>
          <p:nvPr>
            <p:ph idx="1"/>
          </p:nvPr>
        </p:nvSpPr>
        <p:spPr>
          <a:xfrm>
            <a:off x="618226" y="1945258"/>
            <a:ext cx="10972800" cy="4525963"/>
          </a:xfrm>
        </p:spPr>
        <p:txBody>
          <a:bodyPr>
            <a:noAutofit/>
          </a:bodyPr>
          <a:lstStyle/>
          <a:p>
            <a:pPr marL="0" lvl="0" indent="0" eaLnBrk="0" fontAlgn="base" hangingPunct="0">
              <a:spcBef>
                <a:spcPct val="0"/>
              </a:spcBef>
              <a:spcAft>
                <a:spcPct val="0"/>
              </a:spcAft>
              <a:buNone/>
            </a:pPr>
            <a:r>
              <a:rPr lang="uk-UA" altLang="uk-UA" sz="2000" dirty="0">
                <a:solidFill>
                  <a:schemeClr val="tx1"/>
                </a:solidFill>
                <a:latin typeface="Times New Roman" panose="02020603050405020304" pitchFamily="18" charset="0"/>
                <a:cs typeface="Times New Roman" panose="02020603050405020304" pitchFamily="18" charset="0"/>
              </a:rPr>
              <a:t> </a:t>
            </a:r>
            <a:r>
              <a:rPr lang="uk-UA" altLang="uk-UA" sz="2000" dirty="0" smtClean="0">
                <a:solidFill>
                  <a:srgbClr val="000000"/>
                </a:solidFill>
                <a:latin typeface="Times New Roman" panose="02020603050405020304" pitchFamily="18" charset="0"/>
                <a:cs typeface="Times New Roman" panose="02020603050405020304" pitchFamily="18" charset="0"/>
              </a:rPr>
              <a:t>У </a:t>
            </a:r>
            <a:r>
              <a:rPr lang="uk-UA" altLang="uk-UA" sz="2000" dirty="0">
                <a:solidFill>
                  <a:srgbClr val="000000"/>
                </a:solidFill>
                <a:latin typeface="Times New Roman" panose="02020603050405020304" pitchFamily="18" charset="0"/>
                <a:cs typeface="Times New Roman" panose="02020603050405020304" pitchFamily="18" charset="0"/>
              </a:rPr>
              <a:t>1990-х роках у США досліджували, наскільки діти різного віку використовують свій творчий потенціал. </a:t>
            </a:r>
            <a:r>
              <a:rPr lang="uk-UA" altLang="uk-UA" sz="2000" b="1" dirty="0">
                <a:solidFill>
                  <a:srgbClr val="000000"/>
                </a:solidFill>
                <a:latin typeface="Times New Roman" panose="02020603050405020304" pitchFamily="18" charset="0"/>
                <a:cs typeface="Times New Roman" panose="02020603050405020304" pitchFamily="18" charset="0"/>
              </a:rPr>
              <a:t>Результати показали, що у віці 3-5 років діти мислили </a:t>
            </a:r>
            <a:r>
              <a:rPr lang="uk-UA" altLang="uk-UA" sz="2000" b="1" dirty="0" err="1">
                <a:solidFill>
                  <a:srgbClr val="000000"/>
                </a:solidFill>
                <a:latin typeface="Times New Roman" panose="02020603050405020304" pitchFamily="18" charset="0"/>
                <a:cs typeface="Times New Roman" panose="02020603050405020304" pitchFamily="18" charset="0"/>
              </a:rPr>
              <a:t>креативно</a:t>
            </a:r>
            <a:r>
              <a:rPr lang="uk-UA" altLang="uk-UA" sz="2000" b="1" dirty="0">
                <a:solidFill>
                  <a:srgbClr val="000000"/>
                </a:solidFill>
                <a:latin typeface="Times New Roman" panose="02020603050405020304" pitchFamily="18" charset="0"/>
                <a:cs typeface="Times New Roman" panose="02020603050405020304" pitchFamily="18" charset="0"/>
              </a:rPr>
              <a:t> у 98% випадків</a:t>
            </a:r>
            <a:r>
              <a:rPr lang="uk-UA" altLang="uk-UA" sz="2000" dirty="0">
                <a:solidFill>
                  <a:srgbClr val="000000"/>
                </a:solidFill>
                <a:latin typeface="Times New Roman" panose="02020603050405020304" pitchFamily="18" charset="0"/>
                <a:cs typeface="Times New Roman" panose="02020603050405020304" pitchFamily="18" charset="0"/>
              </a:rPr>
              <a:t>.</a:t>
            </a:r>
            <a:endParaRPr lang="uk-UA" altLang="uk-UA" sz="2000" dirty="0">
              <a:solidFill>
                <a:schemeClr val="tx1"/>
              </a:solidFill>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Згодом тих самих дітей перевірили у віці 8-10 років — лише 32% з них використовували вповні свій творчий потенціал.</a:t>
            </a:r>
            <a:endParaRPr lang="uk-UA" altLang="uk-UA" sz="2000" dirty="0">
              <a:solidFill>
                <a:schemeClr val="tx1"/>
              </a:solidFill>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b="1" dirty="0">
                <a:solidFill>
                  <a:srgbClr val="000000"/>
                </a:solidFill>
                <a:latin typeface="Times New Roman" panose="02020603050405020304" pitchFamily="18" charset="0"/>
                <a:cs typeface="Times New Roman" panose="02020603050405020304" pitchFamily="18" charset="0"/>
              </a:rPr>
              <a:t>Група 13-15-літок мислила творчо лише у 10% випадків. А велика вибірка 25-літніх — лише у 2% випадків.</a:t>
            </a:r>
            <a:endParaRPr lang="uk-UA" altLang="uk-UA" sz="2000" dirty="0">
              <a:solidFill>
                <a:schemeClr val="tx1"/>
              </a:solidFill>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Такий результат може свідчити про те, що ми вчимо дітей все "робити правильно" і не шукати власних відповідей і рішень. А коли є єдино правильний шлях — починаєш панічно боятись помилок.</a:t>
            </a:r>
            <a:endParaRPr lang="uk-UA" altLang="uk-UA" sz="2000" dirty="0">
              <a:solidFill>
                <a:schemeClr val="tx1"/>
              </a:solidFill>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Ми порівнюємо дітей між собою і рівняємо на "кращих" (зокрема, відкритою системою оцінок</a:t>
            </a:r>
            <a:r>
              <a:rPr lang="uk-UA" altLang="uk-UA" sz="2000" dirty="0" smtClean="0">
                <a:solidFill>
                  <a:srgbClr val="000000"/>
                </a:solidFill>
                <a:latin typeface="Times New Roman" panose="02020603050405020304" pitchFamily="18" charset="0"/>
                <a:cs typeface="Times New Roman" panose="02020603050405020304" pitchFamily="18" charset="0"/>
              </a:rPr>
              <a:t>). </a:t>
            </a:r>
            <a:endParaRPr lang="uk-UA" altLang="uk-UA" sz="2000" dirty="0">
              <a:solidFill>
                <a:schemeClr val="tx1"/>
              </a:solidFill>
              <a:latin typeface="Times New Roman" panose="02020603050405020304" pitchFamily="18" charset="0"/>
              <a:cs typeface="Times New Roman" panose="02020603050405020304" pitchFamily="18" charset="0"/>
            </a:endParaRPr>
          </a:p>
          <a:p>
            <a:pPr marL="0" lvl="0" indent="0" eaLnBrk="0" fontAlgn="base" hangingPunct="0">
              <a:spcBef>
                <a:spcPct val="0"/>
              </a:spcBef>
              <a:spcAft>
                <a:spcPct val="0"/>
              </a:spcAft>
              <a:buNone/>
            </a:pPr>
            <a:r>
              <a:rPr lang="uk-UA" altLang="uk-UA" sz="2000" dirty="0">
                <a:solidFill>
                  <a:srgbClr val="000000"/>
                </a:solidFill>
                <a:latin typeface="Times New Roman" panose="02020603050405020304" pitchFamily="18" charset="0"/>
                <a:cs typeface="Times New Roman" panose="02020603050405020304" pitchFamily="18" charset="0"/>
              </a:rPr>
              <a:t>І хоча чимало вчителів намагаються розвивати дитячу креативність, їм нелегко боротися з системою, та ще й знаходити на це час в геть перевантаженій навчальній програмі. Тому дуже важлива роль у цьому процесі лягає на плечі батьків.</a:t>
            </a:r>
            <a:endParaRPr lang="uk-UA" altLang="uk-UA" sz="2000" dirty="0">
              <a:solidFill>
                <a:schemeClr val="tx1"/>
              </a:solidFill>
              <a:latin typeface="Times New Roman" panose="02020603050405020304" pitchFamily="18" charset="0"/>
              <a:cs typeface="Times New Roman" panose="02020603050405020304" pitchFamily="18" charset="0"/>
            </a:endParaRPr>
          </a:p>
          <a:p>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5646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Правила креативності</a:t>
            </a:r>
            <a:endParaRPr lang="uk-UA" dirty="0"/>
          </a:p>
        </p:txBody>
      </p:sp>
      <p:sp>
        <p:nvSpPr>
          <p:cNvPr id="3" name="Объект 2"/>
          <p:cNvSpPr>
            <a:spLocks noGrp="1"/>
          </p:cNvSpPr>
          <p:nvPr>
            <p:ph idx="1"/>
          </p:nvPr>
        </p:nvSpPr>
        <p:spPr>
          <a:xfrm>
            <a:off x="583721" y="1764103"/>
            <a:ext cx="10972800" cy="4525963"/>
          </a:xfrm>
        </p:spPr>
        <p:txBody>
          <a:bodyPr>
            <a:normAutofit/>
          </a:bodyPr>
          <a:lstStyle/>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НЕ ОБМЕЖУЙТЕ БЕЗЛІЧЧЮ </a:t>
            </a:r>
            <a:r>
              <a:rPr lang="uk-UA" sz="2000" dirty="0" smtClean="0">
                <a:solidFill>
                  <a:schemeClr val="tx1"/>
                </a:solidFill>
                <a:latin typeface="Times New Roman" panose="02020603050405020304" pitchFamily="18" charset="0"/>
                <a:cs typeface="Times New Roman" panose="02020603050405020304" pitchFamily="18" charset="0"/>
              </a:rPr>
              <a:t>ПРАВИЛ</a:t>
            </a:r>
          </a:p>
          <a:p>
            <a:pPr marL="457200" indent="-457200">
              <a:buFont typeface="+mj-lt"/>
              <a:buAutoNum type="arabicPeriod"/>
            </a:pPr>
            <a:r>
              <a:rPr lang="ru-RU" sz="2000" dirty="0">
                <a:solidFill>
                  <a:schemeClr val="tx1"/>
                </a:solidFill>
                <a:latin typeface="Times New Roman" panose="02020603050405020304" pitchFamily="18" charset="0"/>
                <a:cs typeface="Times New Roman" panose="02020603050405020304" pitchFamily="18" charset="0"/>
              </a:rPr>
              <a:t>ЗНАЙОМТЕ ДИТИНУ З КУЛЬТУРОЮ І </a:t>
            </a:r>
            <a:r>
              <a:rPr lang="ru-RU" sz="2000" dirty="0" smtClean="0">
                <a:solidFill>
                  <a:schemeClr val="tx1"/>
                </a:solidFill>
                <a:latin typeface="Times New Roman" panose="02020603050405020304" pitchFamily="18" charset="0"/>
                <a:cs typeface="Times New Roman" panose="02020603050405020304" pitchFamily="18" charset="0"/>
              </a:rPr>
              <a:t>МИСТЕЦТВАМИ</a:t>
            </a:r>
          </a:p>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ГРАЙТЕ З </a:t>
            </a:r>
            <a:r>
              <a:rPr lang="uk-UA" sz="2000" dirty="0" smtClean="0">
                <a:solidFill>
                  <a:schemeClr val="tx1"/>
                </a:solidFill>
                <a:latin typeface="Times New Roman" panose="02020603050405020304" pitchFamily="18" charset="0"/>
                <a:cs typeface="Times New Roman" panose="02020603050405020304" pitchFamily="18" charset="0"/>
              </a:rPr>
              <a:t>ДІТЬМИ</a:t>
            </a:r>
          </a:p>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ВИГАДУЙТЕ </a:t>
            </a:r>
            <a:r>
              <a:rPr lang="uk-UA" sz="2000" dirty="0" smtClean="0">
                <a:solidFill>
                  <a:schemeClr val="tx1"/>
                </a:solidFill>
                <a:latin typeface="Times New Roman" panose="02020603050405020304" pitchFamily="18" charset="0"/>
                <a:cs typeface="Times New Roman" panose="02020603050405020304" pitchFamily="18" charset="0"/>
              </a:rPr>
              <a:t>ВАРІАЦІЇ</a:t>
            </a:r>
          </a:p>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 ПОКАЖІТЬ РІЗНОМАНІТТЯ </a:t>
            </a:r>
            <a:r>
              <a:rPr lang="uk-UA" sz="2000" dirty="0" smtClean="0">
                <a:solidFill>
                  <a:schemeClr val="tx1"/>
                </a:solidFill>
                <a:latin typeface="Times New Roman" panose="02020603050405020304" pitchFamily="18" charset="0"/>
                <a:cs typeface="Times New Roman" panose="02020603050405020304" pitchFamily="18" charset="0"/>
              </a:rPr>
              <a:t>ЗАНЯТЬ</a:t>
            </a:r>
          </a:p>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ФОРМУЙТЕ ПОЗИТИВНЕ СПРИЙНЯТТЯ </a:t>
            </a:r>
            <a:r>
              <a:rPr lang="uk-UA" sz="2000" dirty="0" smtClean="0">
                <a:solidFill>
                  <a:schemeClr val="tx1"/>
                </a:solidFill>
                <a:latin typeface="Times New Roman" panose="02020603050405020304" pitchFamily="18" charset="0"/>
                <a:cs typeface="Times New Roman" panose="02020603050405020304" pitchFamily="18" charset="0"/>
              </a:rPr>
              <a:t>СВІТУ</a:t>
            </a:r>
          </a:p>
          <a:p>
            <a:pPr marL="457200" indent="-457200">
              <a:buFont typeface="+mj-lt"/>
              <a:buAutoNum type="arabicPeriod"/>
            </a:pPr>
            <a:r>
              <a:rPr lang="uk-UA" sz="2000" dirty="0">
                <a:solidFill>
                  <a:schemeClr val="tx1"/>
                </a:solidFill>
                <a:latin typeface="Times New Roman" panose="02020603050405020304" pitchFamily="18" charset="0"/>
                <a:cs typeface="Times New Roman" panose="02020603050405020304" pitchFamily="18" charset="0"/>
              </a:rPr>
              <a:t> НЕ ПЕРЕВАНТАЖУЙТЕ ДІТЕЙ</a:t>
            </a:r>
            <a:endParaRPr lang="uk-UA" sz="2000" dirty="0">
              <a:solidFill>
                <a:schemeClr val="tx1"/>
              </a:solidFill>
              <a:latin typeface="Times New Roman" panose="02020603050405020304" pitchFamily="18" charset="0"/>
              <a:cs typeface="Times New Roman" panose="02020603050405020304" pitchFamily="18" charset="0"/>
            </a:endParaRPr>
          </a:p>
        </p:txBody>
      </p:sp>
      <p:pic>
        <p:nvPicPr>
          <p:cNvPr id="3074" name="Picture 2" descr="Картинки по запросу креативніс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1045" y="3478631"/>
            <a:ext cx="2984500" cy="2304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887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Будьте креативними</a:t>
            </a:r>
            <a:endParaRPr lang="uk-UA" dirty="0"/>
          </a:p>
        </p:txBody>
      </p:sp>
      <p:sp>
        <p:nvSpPr>
          <p:cNvPr id="3" name="Объект 2"/>
          <p:cNvSpPr>
            <a:spLocks noGrp="1"/>
          </p:cNvSpPr>
          <p:nvPr>
            <p:ph idx="1"/>
          </p:nvPr>
        </p:nvSpPr>
        <p:spPr/>
        <p:txBody>
          <a:bodyPr>
            <a:normAutofit/>
          </a:bodyPr>
          <a:lstStyle/>
          <a:p>
            <a:pPr marL="0" indent="0">
              <a:buNone/>
            </a:pPr>
            <a:r>
              <a:rPr lang="uk-UA" dirty="0" smtClean="0">
                <a:solidFill>
                  <a:schemeClr val="tx1"/>
                </a:solidFill>
                <a:latin typeface="Times New Roman" panose="02020603050405020304" pitchFamily="18" charset="0"/>
                <a:cs typeface="Times New Roman" panose="02020603050405020304" pitchFamily="18" charset="0"/>
              </a:rPr>
              <a:t>В наш час все частіше виникають питання як зацікавити учнів до навчання, як провести урок, аби не просто привернути увагу учнів до теми, але і стимулювати їх до вивчення цієї теми.</a:t>
            </a:r>
          </a:p>
          <a:p>
            <a:pPr marL="0" indent="0">
              <a:buNone/>
            </a:pPr>
            <a:r>
              <a:rPr lang="uk-UA" dirty="0" smtClean="0">
                <a:solidFill>
                  <a:schemeClr val="tx1"/>
                </a:solidFill>
                <a:latin typeface="Times New Roman" panose="02020603050405020304" pitchFamily="18" charset="0"/>
                <a:cs typeface="Times New Roman" panose="02020603050405020304" pitchFamily="18" charset="0"/>
              </a:rPr>
              <a:t>Користуйтеся своїми творчими навичками! Будьте креативними!</a:t>
            </a:r>
            <a:endParaRPr lang="uk-UA"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Картинки по запросу креативність"/>
          <p:cNvPicPr>
            <a:picLocks noChangeAspect="1" noChangeArrowheads="1"/>
          </p:cNvPicPr>
          <p:nvPr/>
        </p:nvPicPr>
        <p:blipFill rotWithShape="1">
          <a:blip r:embed="rId2">
            <a:extLst>
              <a:ext uri="{28A0092B-C50C-407E-A947-70E740481C1C}">
                <a14:useLocalDpi xmlns:a14="http://schemas.microsoft.com/office/drawing/2010/main" val="0"/>
              </a:ext>
            </a:extLst>
          </a:blip>
          <a:srcRect b="17816"/>
          <a:stretch/>
        </p:blipFill>
        <p:spPr bwMode="auto">
          <a:xfrm>
            <a:off x="3764292" y="3424686"/>
            <a:ext cx="4422474" cy="272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512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480" y="1009291"/>
            <a:ext cx="10972800" cy="1600200"/>
          </a:xfrm>
        </p:spPr>
        <p:txBody>
          <a:bodyPr/>
          <a:lstStyle/>
          <a:p>
            <a:r>
              <a:rPr lang="uk-UA" dirty="0" smtClean="0"/>
              <a:t>Застосування на практиці</a:t>
            </a:r>
            <a:endParaRPr lang="uk-UA" dirty="0"/>
          </a:p>
        </p:txBody>
      </p:sp>
      <p:sp>
        <p:nvSpPr>
          <p:cNvPr id="3" name="Объект 2"/>
          <p:cNvSpPr>
            <a:spLocks noGrp="1"/>
          </p:cNvSpPr>
          <p:nvPr>
            <p:ph idx="1"/>
          </p:nvPr>
        </p:nvSpPr>
        <p:spPr>
          <a:xfrm>
            <a:off x="669984" y="2652603"/>
            <a:ext cx="10972800" cy="4525963"/>
          </a:xfrm>
        </p:spPr>
        <p:txBody>
          <a:bodyPr/>
          <a:lstStyle/>
          <a:p>
            <a:pPr marL="0" indent="0" algn="ctr">
              <a:buNone/>
            </a:pPr>
            <a:r>
              <a:rPr lang="uk-UA" dirty="0" smtClean="0">
                <a:solidFill>
                  <a:schemeClr val="tx1"/>
                </a:solidFill>
              </a:rPr>
              <a:t>Проектні роботи на тему «Винаходи та винахідники наших днів» учнів 10 класу.</a:t>
            </a:r>
            <a:endParaRPr lang="uk-UA" dirty="0">
              <a:solidFill>
                <a:schemeClr val="tx1"/>
              </a:solidFill>
            </a:endParaRPr>
          </a:p>
        </p:txBody>
      </p:sp>
      <p:pic>
        <p:nvPicPr>
          <p:cNvPr id="11266" name="Picture 2" descr="Картинки по запросу креативніс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5580" y="3554216"/>
            <a:ext cx="4870450" cy="2916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429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
            <a:off x="6561479" y="73256"/>
            <a:ext cx="5208015" cy="2929508"/>
          </a:xfrm>
          <a:prstGeom prst="rect">
            <a:avLst/>
          </a:prstGeom>
          <a:ln>
            <a:noFill/>
          </a:ln>
          <a:effectLst>
            <a:softEdge rad="112500"/>
          </a:effectLst>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20000">
            <a:off x="690343" y="175758"/>
            <a:ext cx="6177280" cy="2606040"/>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0000">
            <a:off x="918424" y="1652812"/>
            <a:ext cx="5721117" cy="2798990"/>
          </a:xfrm>
          <a:prstGeom prst="rect">
            <a:avLst/>
          </a:prstGeom>
          <a:ln>
            <a:noFill/>
          </a:ln>
          <a:effectLst>
            <a:softEdge rad="112500"/>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80000">
            <a:off x="1910960" y="4114830"/>
            <a:ext cx="4144713" cy="2050992"/>
          </a:xfrm>
          <a:prstGeom prst="rect">
            <a:avLst/>
          </a:prstGeom>
          <a:ln>
            <a:noFill/>
          </a:ln>
          <a:effectLst>
            <a:softEdge rad="112500"/>
          </a:effectLst>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660000">
            <a:off x="6522392" y="1613851"/>
            <a:ext cx="4724881" cy="2821682"/>
          </a:xfrm>
          <a:prstGeom prst="rect">
            <a:avLst/>
          </a:prstGeom>
          <a:ln>
            <a:noFill/>
          </a:ln>
          <a:effectLst>
            <a:softEdge rad="112500"/>
          </a:effectLst>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
            <a:off x="6101119" y="3995207"/>
            <a:ext cx="4411712" cy="2150710"/>
          </a:xfrm>
          <a:prstGeom prst="rect">
            <a:avLst/>
          </a:prstGeom>
          <a:ln>
            <a:noFill/>
          </a:ln>
          <a:effectLst>
            <a:softEdge rad="112500"/>
          </a:effectLst>
        </p:spPr>
      </p:pic>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93529" y="1316044"/>
            <a:ext cx="3626660" cy="3472526"/>
          </a:xfrm>
          <a:prstGeom prst="rect">
            <a:avLst/>
          </a:prstGeom>
          <a:ln>
            <a:noFill/>
          </a:ln>
          <a:effectLst>
            <a:softEdge rad="112500"/>
          </a:effectLst>
        </p:spPr>
      </p:pic>
      <p:sp>
        <p:nvSpPr>
          <p:cNvPr id="13" name="TextBox 12"/>
          <p:cNvSpPr txBox="1"/>
          <p:nvPr/>
        </p:nvSpPr>
        <p:spPr>
          <a:xfrm>
            <a:off x="614985" y="5070562"/>
            <a:ext cx="11452764" cy="1569660"/>
          </a:xfrm>
          <a:prstGeom prst="rect">
            <a:avLst/>
          </a:prstGeom>
          <a:noFill/>
        </p:spPr>
        <p:txBody>
          <a:bodyPr wrap="square" rtlCol="0">
            <a:spAutoFit/>
          </a:bodyPr>
          <a:lstStyle/>
          <a:p>
            <a:pPr algn="ctr"/>
            <a:r>
              <a:rPr lang="en-US" sz="9600" b="1" i="0" dirty="0" smtClean="0">
                <a:ln w="17780" cmpd="sng">
                  <a:solidFill>
                    <a:srgbClr val="FFFFFF"/>
                  </a:solidFill>
                  <a:prstDash val="solid"/>
                  <a:miter lim="800000"/>
                </a:ln>
                <a:solidFill>
                  <a:schemeClr val="tx1">
                    <a:lumMod val="95000"/>
                    <a:lumOff val="5000"/>
                  </a:schemeClr>
                </a:solidFill>
                <a:effectLst>
                  <a:outerShdw blurRad="50800" algn="tl" rotWithShape="0">
                    <a:srgbClr val="000000"/>
                  </a:outerShdw>
                </a:effectLst>
                <a:latin typeface="Verdana"/>
              </a:rPr>
              <a:t>Steve Jobs</a:t>
            </a:r>
            <a:r>
              <a:rPr lang="en-US" b="0" i="0" dirty="0" smtClean="0">
                <a:solidFill>
                  <a:srgbClr val="525252"/>
                </a:solidFill>
                <a:effectLst/>
                <a:latin typeface="Verdana"/>
              </a:rPr>
              <a:t>.</a:t>
            </a:r>
            <a:endParaRPr lang="ru-RU" dirty="0"/>
          </a:p>
        </p:txBody>
      </p:sp>
    </p:spTree>
    <p:extLst>
      <p:ext uri="{BB962C8B-B14F-4D97-AF65-F5344CB8AC3E}">
        <p14:creationId xmlns:p14="http://schemas.microsoft.com/office/powerpoint/2010/main" val="2163030890"/>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1531" y="1600287"/>
            <a:ext cx="8928992" cy="3096344"/>
          </a:xfrm>
        </p:spPr>
        <p:style>
          <a:lnRef idx="2">
            <a:schemeClr val="dk1"/>
          </a:lnRef>
          <a:fillRef idx="1">
            <a:schemeClr val="lt1"/>
          </a:fillRef>
          <a:effectRef idx="0">
            <a:schemeClr val="dk1"/>
          </a:effectRef>
          <a:fontRef idx="minor">
            <a:schemeClr val="dk1"/>
          </a:fontRef>
        </p:style>
        <p:txBody>
          <a:bodyPr anchor="ctr"/>
          <a:lstStyle/>
          <a:p>
            <a:pPr marL="0" indent="0" algn="ctr">
              <a:buNone/>
            </a:pPr>
            <a:r>
              <a:rPr lang="en-US" sz="6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t>History of creation of the company apple</a:t>
            </a:r>
            <a:endParaRPr lang="ru-RU" sz="6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638610670"/>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60000">
            <a:off x="6851352" y="3429000"/>
            <a:ext cx="4826000" cy="2381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00000">
            <a:off x="1148798" y="3372641"/>
            <a:ext cx="4305359" cy="2332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119669" y="404664"/>
            <a:ext cx="614468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i="0" dirty="0" smtClean="0">
                <a:solidFill>
                  <a:schemeClr val="tx1"/>
                </a:solidFill>
                <a:latin typeface="Verdana"/>
              </a:rPr>
              <a:t>The history of this legendary company has begun in far 1970, with two enterprising young men Steve Jobs and Steve </a:t>
            </a:r>
            <a:r>
              <a:rPr lang="en-US" b="1" i="0" dirty="0" err="1" smtClean="0">
                <a:solidFill>
                  <a:schemeClr val="tx1"/>
                </a:solidFill>
                <a:latin typeface="Verdana"/>
              </a:rPr>
              <a:t>Voznjaka</a:t>
            </a:r>
            <a:r>
              <a:rPr lang="en-US" b="1" i="0" dirty="0" smtClean="0">
                <a:solidFill>
                  <a:schemeClr val="tx1"/>
                </a:solidFill>
                <a:latin typeface="Verdana"/>
              </a:rPr>
              <a:t>, started to trade in the first self-made personal computers.</a:t>
            </a:r>
            <a:br>
              <a:rPr lang="en-US" b="1" i="0" dirty="0" smtClean="0">
                <a:solidFill>
                  <a:schemeClr val="tx1"/>
                </a:solidFill>
                <a:latin typeface="Verdana"/>
              </a:rPr>
            </a:br>
            <a:r>
              <a:rPr lang="en-US" b="1" i="0" dirty="0" smtClean="0">
                <a:solidFill>
                  <a:schemeClr val="tx1"/>
                </a:solidFill>
                <a:latin typeface="Verdana"/>
              </a:rPr>
              <a:t>Business has gone uphill and in 1976, having received financing, company Apple has been organized.</a:t>
            </a:r>
            <a:endParaRPr lang="ru-RU" b="1" dirty="0">
              <a:solidFill>
                <a:schemeClr val="tx1"/>
              </a:solidFill>
            </a:endParaRPr>
          </a:p>
        </p:txBody>
      </p:sp>
    </p:spTree>
    <p:extLst>
      <p:ext uri="{BB962C8B-B14F-4D97-AF65-F5344CB8AC3E}">
        <p14:creationId xmlns:p14="http://schemas.microsoft.com/office/powerpoint/2010/main" val="158474180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57" y="0"/>
            <a:ext cx="12178993" cy="6858000"/>
          </a:xfrm>
          <a:prstGeom prst="rect">
            <a:avLst/>
          </a:prstGeom>
        </p:spPr>
      </p:pic>
      <p:sp>
        <p:nvSpPr>
          <p:cNvPr id="2" name="Заголовок 1"/>
          <p:cNvSpPr>
            <a:spLocks noGrp="1"/>
          </p:cNvSpPr>
          <p:nvPr>
            <p:ph type="title"/>
          </p:nvPr>
        </p:nvSpPr>
        <p:spPr>
          <a:xfrm>
            <a:off x="0" y="1"/>
            <a:ext cx="4847861" cy="3140968"/>
          </a:xfrm>
        </p:spPr>
        <p:style>
          <a:lnRef idx="2">
            <a:schemeClr val="dk1"/>
          </a:lnRef>
          <a:fillRef idx="1">
            <a:schemeClr val="lt1"/>
          </a:fillRef>
          <a:effectRef idx="0">
            <a:schemeClr val="dk1"/>
          </a:effectRef>
          <a:fontRef idx="minor">
            <a:schemeClr val="dk1"/>
          </a:fontRef>
        </p:style>
        <p:txBody>
          <a:bodyPr>
            <a:normAutofit/>
          </a:bodyPr>
          <a:lstStyle/>
          <a:p>
            <a:pPr marL="0" indent="0" algn="ctr">
              <a:lnSpc>
                <a:spcPct val="100000"/>
              </a:lnSpc>
              <a:buNone/>
            </a:pPr>
            <a:r>
              <a:rPr lang="en-US" sz="1600" dirty="0">
                <a:solidFill>
                  <a:schemeClr val="tx1"/>
                </a:solidFill>
                <a:effectLst/>
                <a:latin typeface="Verdana"/>
              </a:rPr>
              <a:t>In those of year, personal computers gathered, basically enthusiasts under the various schemes published in magazines.</a:t>
            </a:r>
            <a:br>
              <a:rPr lang="en-US" sz="1600" dirty="0">
                <a:solidFill>
                  <a:schemeClr val="tx1"/>
                </a:solidFill>
                <a:effectLst/>
                <a:latin typeface="Verdana"/>
              </a:rPr>
            </a:br>
            <a:r>
              <a:rPr lang="en-US" sz="1600" dirty="0">
                <a:solidFill>
                  <a:schemeClr val="tx1"/>
                </a:solidFill>
                <a:effectLst/>
                <a:latin typeface="Verdana"/>
              </a:rPr>
              <a:t>Modular computers, such as Commodore, certainly, too were, but they were on sale, at first, not so in large quantities. And only with an exit of personal computer Apple 2, it was already possible to speak about mass character, after all models of these computers were issued by millions.</a:t>
            </a:r>
            <a:r>
              <a:rPr lang="en-US" sz="16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t/>
            </a:r>
            <a:br>
              <a:rPr lang="en-US" sz="16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br>
            <a:endParaRPr lang="ru-RU" sz="16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69729948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8372340" y="0"/>
            <a:ext cx="3791744" cy="3717032"/>
          </a:xfrm>
        </p:spPr>
        <p:style>
          <a:lnRef idx="2">
            <a:schemeClr val="dk1"/>
          </a:lnRef>
          <a:fillRef idx="1">
            <a:schemeClr val="lt1"/>
          </a:fillRef>
          <a:effectRef idx="0">
            <a:schemeClr val="dk1"/>
          </a:effectRef>
          <a:fontRef idx="minor">
            <a:schemeClr val="dk1"/>
          </a:fontRef>
        </p:style>
        <p:txBody>
          <a:bodyPr anchor="ctr">
            <a:normAutofit/>
          </a:bodyPr>
          <a:lstStyle/>
          <a:p>
            <a:pPr marL="0" indent="0" algn="ctr">
              <a:lnSpc>
                <a:spcPct val="100000"/>
              </a:lnSpc>
              <a:buNone/>
            </a:pPr>
            <a:r>
              <a:rPr lang="en-US" sz="2000" dirty="0">
                <a:solidFill>
                  <a:schemeClr val="tx1"/>
                </a:solidFill>
                <a:effectLst/>
                <a:latin typeface="Verdana"/>
              </a:rPr>
              <a:t>Till 1980, various </a:t>
            </a:r>
            <a:r>
              <a:rPr lang="en-US" sz="2000" dirty="0" err="1">
                <a:solidFill>
                  <a:schemeClr val="tx1"/>
                </a:solidFill>
                <a:effectLst/>
                <a:latin typeface="Verdana"/>
              </a:rPr>
              <a:t>updatings</a:t>
            </a:r>
            <a:r>
              <a:rPr lang="en-US" sz="2000" dirty="0">
                <a:solidFill>
                  <a:schemeClr val="tx1"/>
                </a:solidFill>
                <a:effectLst/>
                <a:latin typeface="Verdana"/>
              </a:rPr>
              <a:t> of successful child Apple </a:t>
            </a:r>
            <a:r>
              <a:rPr lang="en-US" sz="2000" dirty="0" err="1">
                <a:solidFill>
                  <a:schemeClr val="tx1"/>
                </a:solidFill>
                <a:effectLst/>
                <a:latin typeface="Verdana"/>
              </a:rPr>
              <a:t>ll</a:t>
            </a:r>
            <a:r>
              <a:rPr lang="en-US" sz="2000" dirty="0">
                <a:solidFill>
                  <a:schemeClr val="tx1"/>
                </a:solidFill>
                <a:effectLst/>
                <a:latin typeface="Verdana"/>
              </a:rPr>
              <a:t> were on sale basically.</a:t>
            </a:r>
            <a:br>
              <a:rPr lang="en-US" sz="2000" dirty="0">
                <a:solidFill>
                  <a:schemeClr val="tx1"/>
                </a:solidFill>
                <a:effectLst/>
                <a:latin typeface="Verdana"/>
              </a:rPr>
            </a:br>
            <a:r>
              <a:rPr lang="en-US" sz="2000" dirty="0">
                <a:solidFill>
                  <a:schemeClr val="tx1"/>
                </a:solidFill>
                <a:effectLst/>
                <a:latin typeface="Verdana"/>
              </a:rPr>
              <a:t>In 1980 the new computer from ruler Apple – Apple </a:t>
            </a:r>
            <a:r>
              <a:rPr lang="en-US" sz="2000" dirty="0" err="1">
                <a:solidFill>
                  <a:schemeClr val="tx1"/>
                </a:solidFill>
                <a:effectLst/>
                <a:latin typeface="Verdana"/>
              </a:rPr>
              <a:t>lll</a:t>
            </a:r>
            <a:r>
              <a:rPr lang="en-US" sz="2000" dirty="0">
                <a:solidFill>
                  <a:schemeClr val="tx1"/>
                </a:solidFill>
                <a:effectLst/>
                <a:latin typeface="Verdana"/>
              </a:rPr>
              <a:t> has been let out, but for some reasons its sales were not so successful as its predecessor.</a:t>
            </a:r>
            <a:endParaRPr lang="ru-RU" sz="2000" dirty="0">
              <a:solidFill>
                <a:schemeClr val="tx1"/>
              </a:solidFill>
              <a:effectLst/>
            </a:endParaRPr>
          </a:p>
        </p:txBody>
      </p:sp>
    </p:spTree>
    <p:extLst>
      <p:ext uri="{BB962C8B-B14F-4D97-AF65-F5344CB8AC3E}">
        <p14:creationId xmlns:p14="http://schemas.microsoft.com/office/powerpoint/2010/main" val="2340189960"/>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8" y="0"/>
            <a:ext cx="12210199" cy="6858000"/>
          </a:xfrm>
          <a:prstGeom prst="rect">
            <a:avLst/>
          </a:prstGeom>
        </p:spPr>
      </p:pic>
      <p:sp>
        <p:nvSpPr>
          <p:cNvPr id="2" name="Заголовок 1"/>
          <p:cNvSpPr>
            <a:spLocks noGrp="1"/>
          </p:cNvSpPr>
          <p:nvPr>
            <p:ph type="title"/>
          </p:nvPr>
        </p:nvSpPr>
        <p:spPr>
          <a:xfrm>
            <a:off x="-48710" y="0"/>
            <a:ext cx="5088593" cy="4365104"/>
          </a:xfrm>
        </p:spPr>
        <p:style>
          <a:lnRef idx="2">
            <a:schemeClr val="dk1"/>
          </a:lnRef>
          <a:fillRef idx="1">
            <a:schemeClr val="lt1"/>
          </a:fillRef>
          <a:effectRef idx="0">
            <a:schemeClr val="dk1"/>
          </a:effectRef>
          <a:fontRef idx="minor">
            <a:schemeClr val="dk1"/>
          </a:fontRef>
        </p:style>
        <p:txBody>
          <a:bodyPr anchor="ctr"/>
          <a:lstStyle/>
          <a:p>
            <a:pPr marL="0" indent="0" algn="ctr">
              <a:lnSpc>
                <a:spcPct val="100000"/>
              </a:lnSpc>
              <a:buNone/>
            </a:pPr>
            <a:r>
              <a:rPr lang="en-US" sz="2000" dirty="0">
                <a:solidFill>
                  <a:srgbClr val="525252"/>
                </a:solidFill>
                <a:effectLst/>
                <a:latin typeface="Verdana"/>
              </a:rPr>
              <a:t>The history of this legendary company has begun in far 1970, with two enterprising young men Steve Jobs and Steve </a:t>
            </a:r>
            <a:r>
              <a:rPr lang="en-US" sz="2000" dirty="0" err="1">
                <a:solidFill>
                  <a:srgbClr val="525252"/>
                </a:solidFill>
                <a:effectLst/>
                <a:latin typeface="Verdana"/>
              </a:rPr>
              <a:t>Voznjaka</a:t>
            </a:r>
            <a:r>
              <a:rPr lang="en-US" sz="2000" dirty="0">
                <a:solidFill>
                  <a:srgbClr val="525252"/>
                </a:solidFill>
                <a:effectLst/>
                <a:latin typeface="Verdana"/>
              </a:rPr>
              <a:t>, started to trade in the first self-made personal computers.</a:t>
            </a:r>
            <a:br>
              <a:rPr lang="en-US" sz="2000" dirty="0">
                <a:solidFill>
                  <a:srgbClr val="525252"/>
                </a:solidFill>
                <a:effectLst/>
                <a:latin typeface="Verdana"/>
              </a:rPr>
            </a:br>
            <a:r>
              <a:rPr lang="en-US" sz="2000" dirty="0">
                <a:solidFill>
                  <a:srgbClr val="525252"/>
                </a:solidFill>
                <a:effectLst/>
                <a:latin typeface="Verdana"/>
              </a:rPr>
              <a:t>Business has gone uphill and in 1976, having received financing, company Apple has been organized.</a:t>
            </a:r>
          </a:p>
        </p:txBody>
      </p:sp>
    </p:spTree>
    <p:extLst>
      <p:ext uri="{BB962C8B-B14F-4D97-AF65-F5344CB8AC3E}">
        <p14:creationId xmlns:p14="http://schemas.microsoft.com/office/powerpoint/2010/main" val="5756981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
            <a:off x="1812726" y="3968582"/>
            <a:ext cx="3354377" cy="2395984"/>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
            <a:off x="7371323" y="4077935"/>
            <a:ext cx="3942128" cy="2334575"/>
          </a:xfrm>
          <a:prstGeom prst="rect">
            <a:avLst/>
          </a:prstGeom>
        </p:spPr>
      </p:pic>
      <p:sp>
        <p:nvSpPr>
          <p:cNvPr id="2" name="Заголовок 1"/>
          <p:cNvSpPr>
            <a:spLocks noGrp="1"/>
          </p:cNvSpPr>
          <p:nvPr>
            <p:ph type="title"/>
          </p:nvPr>
        </p:nvSpPr>
        <p:spPr>
          <a:xfrm>
            <a:off x="1967542" y="1311214"/>
            <a:ext cx="8683348" cy="2693849"/>
          </a:xfrm>
        </p:spPr>
        <p:style>
          <a:lnRef idx="2">
            <a:schemeClr val="dk1"/>
          </a:lnRef>
          <a:fillRef idx="1">
            <a:schemeClr val="lt1"/>
          </a:fillRef>
          <a:effectRef idx="0">
            <a:schemeClr val="dk1"/>
          </a:effectRef>
          <a:fontRef idx="minor">
            <a:schemeClr val="dk1"/>
          </a:fontRef>
        </p:style>
        <p:txBody>
          <a:bodyPr/>
          <a:lstStyle/>
          <a:p>
            <a:pPr marL="0" indent="0" algn="ctr">
              <a:lnSpc>
                <a:spcPct val="100000"/>
              </a:lnSpc>
              <a:buNone/>
            </a:pPr>
            <a:r>
              <a:rPr lang="en-US" sz="2400" dirty="0">
                <a:solidFill>
                  <a:srgbClr val="525252"/>
                </a:solidFill>
                <a:effectLst/>
                <a:latin typeface="Times New Roman" panose="02020603050405020304" pitchFamily="18" charset="0"/>
                <a:cs typeface="Times New Roman" panose="02020603050405020304" pitchFamily="18" charset="0"/>
              </a:rPr>
              <a:t>In October, 2001, the first has been presented iPod, making deafening success all over the world. By 2007, it has been sold about 110 million players of this company.</a:t>
            </a:r>
            <a:br>
              <a:rPr lang="en-US" sz="2400" dirty="0">
                <a:solidFill>
                  <a:srgbClr val="525252"/>
                </a:solidFill>
                <a:effectLst/>
                <a:latin typeface="Times New Roman" panose="02020603050405020304" pitchFamily="18" charset="0"/>
                <a:cs typeface="Times New Roman" panose="02020603050405020304" pitchFamily="18" charset="0"/>
              </a:rPr>
            </a:br>
            <a:r>
              <a:rPr lang="en-US" sz="2400" dirty="0">
                <a:solidFill>
                  <a:srgbClr val="525252"/>
                </a:solidFill>
                <a:effectLst/>
                <a:latin typeface="Times New Roman" panose="02020603050405020304" pitchFamily="18" charset="0"/>
                <a:cs typeface="Times New Roman" panose="02020603050405020304" pitchFamily="18" charset="0"/>
              </a:rPr>
              <a:t>Same 2007, the company has gone further, having presented to the world the new creation – iPhone 2G, which, already by the developed tradition as has made furor.</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759734"/>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0000">
            <a:off x="7344139" y="2636912"/>
            <a:ext cx="3492500" cy="226695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60000">
            <a:off x="1103446" y="2708920"/>
            <a:ext cx="4303801" cy="2420888"/>
          </a:xfrm>
          <a:prstGeom prst="rect">
            <a:avLst/>
          </a:prstGeom>
        </p:spPr>
      </p:pic>
      <p:sp>
        <p:nvSpPr>
          <p:cNvPr id="2" name="Заголовок 1"/>
          <p:cNvSpPr>
            <a:spLocks noGrp="1"/>
          </p:cNvSpPr>
          <p:nvPr>
            <p:ph type="title"/>
          </p:nvPr>
        </p:nvSpPr>
        <p:spPr>
          <a:xfrm>
            <a:off x="1871531" y="404664"/>
            <a:ext cx="8683348" cy="2160240"/>
          </a:xfrm>
        </p:spPr>
        <p:style>
          <a:lnRef idx="2">
            <a:schemeClr val="dk1"/>
          </a:lnRef>
          <a:fillRef idx="1">
            <a:schemeClr val="lt1"/>
          </a:fillRef>
          <a:effectRef idx="0">
            <a:schemeClr val="dk1"/>
          </a:effectRef>
          <a:fontRef idx="minor">
            <a:schemeClr val="dk1"/>
          </a:fontRef>
        </p:style>
        <p:txBody>
          <a:bodyPr anchor="ctr"/>
          <a:lstStyle/>
          <a:p>
            <a:pPr marL="0" indent="0" algn="ctr">
              <a:lnSpc>
                <a:spcPct val="100000"/>
              </a:lnSpc>
              <a:buNone/>
            </a:pPr>
            <a:r>
              <a:rPr lang="en-US" sz="1600" dirty="0">
                <a:solidFill>
                  <a:srgbClr val="525252"/>
                </a:solidFill>
                <a:effectLst/>
                <a:latin typeface="Verdana"/>
              </a:rPr>
              <a:t>Now the company develops these directions.</a:t>
            </a:r>
            <a:br>
              <a:rPr lang="en-US" sz="1600" dirty="0">
                <a:solidFill>
                  <a:srgbClr val="525252"/>
                </a:solidFill>
                <a:effectLst/>
                <a:latin typeface="Verdana"/>
              </a:rPr>
            </a:br>
            <a:r>
              <a:rPr lang="en-US" sz="1600" dirty="0">
                <a:solidFill>
                  <a:srgbClr val="525252"/>
                </a:solidFill>
                <a:effectLst/>
                <a:latin typeface="Verdana"/>
              </a:rPr>
              <a:t>Worldwide products of this company – computers Macintosh are on sale – now have removed to professional circle of designers and developers.</a:t>
            </a:r>
            <a:br>
              <a:rPr lang="en-US" sz="1600" dirty="0">
                <a:solidFill>
                  <a:srgbClr val="525252"/>
                </a:solidFill>
                <a:effectLst/>
                <a:latin typeface="Verdana"/>
              </a:rPr>
            </a:br>
            <a:r>
              <a:rPr lang="en-US" sz="1600" dirty="0">
                <a:solidFill>
                  <a:srgbClr val="525252"/>
                </a:solidFill>
                <a:effectLst/>
                <a:latin typeface="Verdana"/>
              </a:rPr>
              <a:t>Computers iMac – personal computers for a wide range of consumers.</a:t>
            </a:r>
            <a:br>
              <a:rPr lang="en-US" sz="1600" dirty="0">
                <a:solidFill>
                  <a:srgbClr val="525252"/>
                </a:solidFill>
                <a:effectLst/>
                <a:latin typeface="Verdana"/>
              </a:rPr>
            </a:br>
            <a:r>
              <a:rPr lang="en-US" sz="1600" dirty="0">
                <a:solidFill>
                  <a:srgbClr val="525252"/>
                </a:solidFill>
                <a:effectLst/>
                <a:latin typeface="Verdana"/>
              </a:rPr>
              <a:t>Laptops iBook. Players iPod 6 and 7 generations, and also iPhone 3 and 4 generations.</a:t>
            </a:r>
            <a:endParaRPr lang="ru-RU" sz="1600" dirty="0"/>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3872" y="4145521"/>
            <a:ext cx="2667000" cy="2540000"/>
          </a:xfrm>
          <a:prstGeom prst="rect">
            <a:avLst/>
          </a:prstGeom>
          <a:ln>
            <a:noFill/>
          </a:ln>
          <a:effectLst>
            <a:softEdge rad="112500"/>
          </a:effectLst>
        </p:spPr>
      </p:pic>
    </p:spTree>
    <p:extLst>
      <p:ext uri="{BB962C8B-B14F-4D97-AF65-F5344CB8AC3E}">
        <p14:creationId xmlns:p14="http://schemas.microsoft.com/office/powerpoint/2010/main" val="1420763780"/>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7542" y="1916832"/>
            <a:ext cx="8683348" cy="2016224"/>
          </a:xfrm>
        </p:spPr>
        <p:style>
          <a:lnRef idx="2">
            <a:schemeClr val="dk1"/>
          </a:lnRef>
          <a:fillRef idx="1">
            <a:schemeClr val="lt1"/>
          </a:fillRef>
          <a:effectRef idx="0">
            <a:schemeClr val="dk1"/>
          </a:effectRef>
          <a:fontRef idx="minor">
            <a:schemeClr val="dk1"/>
          </a:fontRef>
        </p:style>
        <p:txBody>
          <a:bodyPr anchor="ctr"/>
          <a:lstStyle/>
          <a:p>
            <a:pPr marL="0" indent="0" algn="ctr">
              <a:buNone/>
            </a:pPr>
            <a:r>
              <a:rPr lang="en-US" sz="6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t>Steve </a:t>
            </a:r>
            <a:r>
              <a:rPr lang="en-US" sz="600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t>Jobs's</a:t>
            </a:r>
            <a:r>
              <a:rPr lang="en-US" sz="6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rPr>
              <a:t> citations</a:t>
            </a:r>
            <a:endParaRPr lang="ru-RU" sz="60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60960583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5293" y="12379"/>
            <a:ext cx="7546707" cy="3404242"/>
          </a:xfrm>
        </p:spPr>
        <p:txBody>
          <a:bodyPr/>
          <a:lstStyle/>
          <a:p>
            <a:pPr marL="0" indent="0" algn="ctr">
              <a:lnSpc>
                <a:spcPct val="100000"/>
              </a:lnSpc>
              <a:buNone/>
            </a:pPr>
            <a:r>
              <a:rPr lang="en-US" sz="1800" dirty="0" smtClean="0">
                <a:solidFill>
                  <a:srgbClr val="525252"/>
                </a:solidFill>
                <a:effectLst/>
                <a:latin typeface="Verdana"/>
              </a:rPr>
              <a:t>"</a:t>
            </a:r>
            <a:r>
              <a:rPr lang="en-US" sz="1800" dirty="0">
                <a:solidFill>
                  <a:srgbClr val="525252"/>
                </a:solidFill>
                <a:effectLst/>
                <a:latin typeface="Verdana"/>
              </a:rPr>
              <a:t>Nobody wants to die. Even people who want to get on heavens do not want to die. And all the same, death – destination for all of us. Anybody never could avoid it. And should be, because Death, probably, the best invention of Life. It – the reason of changes. It clears old to open road to the new. Now new are you, but once (not very much and long remains) – you become old and you will clear. Forgive for such dramatic nature, but it is truth."</a:t>
            </a:r>
            <a:endParaRPr lang="ru-RU" sz="18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94" y="1"/>
            <a:ext cx="4319865" cy="3416621"/>
          </a:xfrm>
          <a:prstGeom prst="rect">
            <a:avLst/>
          </a:prstGeom>
          <a:ln>
            <a:noFill/>
          </a:ln>
          <a:effectLst>
            <a:softEdge rad="112500"/>
          </a:effectLst>
        </p:spPr>
      </p:pic>
      <p:sp>
        <p:nvSpPr>
          <p:cNvPr id="5" name="TextBox 4"/>
          <p:cNvSpPr txBox="1"/>
          <p:nvPr/>
        </p:nvSpPr>
        <p:spPr>
          <a:xfrm>
            <a:off x="431371" y="4811478"/>
            <a:ext cx="6528725" cy="646331"/>
          </a:xfrm>
          <a:prstGeom prst="rect">
            <a:avLst/>
          </a:prstGeom>
          <a:noFill/>
        </p:spPr>
        <p:txBody>
          <a:bodyPr wrap="square" rtlCol="0">
            <a:spAutoFit/>
          </a:bodyPr>
          <a:lstStyle/>
          <a:p>
            <a:pPr algn="ctr"/>
            <a:r>
              <a:rPr lang="en-US" b="1" i="0" dirty="0" smtClean="0">
                <a:solidFill>
                  <a:srgbClr val="525252"/>
                </a:solidFill>
                <a:effectLst/>
                <a:latin typeface="Verdana"/>
              </a:rPr>
              <a:t>If you live every day as if it last, sometime you will appear are definitely right</a:t>
            </a:r>
            <a:endParaRPr lang="ru-RU" b="1"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2118" y="3789040"/>
            <a:ext cx="4771628" cy="2505105"/>
          </a:xfrm>
          <a:prstGeom prst="rect">
            <a:avLst/>
          </a:prstGeom>
          <a:ln>
            <a:noFill/>
          </a:ln>
          <a:effectLst>
            <a:softEdge rad="112500"/>
          </a:effectLst>
        </p:spPr>
      </p:pic>
    </p:spTree>
    <p:extLst>
      <p:ext uri="{BB962C8B-B14F-4D97-AF65-F5344CB8AC3E}">
        <p14:creationId xmlns:p14="http://schemas.microsoft.com/office/powerpoint/2010/main" val="3703974043"/>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66683" y="260648"/>
            <a:ext cx="7412399" cy="2592288"/>
          </a:xfrm>
        </p:spPr>
        <p:txBody>
          <a:bodyPr/>
          <a:lstStyle/>
          <a:p>
            <a:pPr marL="0" indent="0" algn="ctr">
              <a:lnSpc>
                <a:spcPct val="100000"/>
              </a:lnSpc>
              <a:buNone/>
            </a:pPr>
            <a:r>
              <a:rPr lang="en-US" sz="2000" dirty="0">
                <a:solidFill>
                  <a:srgbClr val="525252"/>
                </a:solidFill>
                <a:effectLst/>
                <a:latin typeface="Verdana"/>
              </a:rPr>
              <a:t>— There is no such concept as the successful person who has never stumbled and has not committed an error. There are only successful people who have committed errors, but then have changed the plans, being based on these errors. I just one of such guys.</a:t>
            </a:r>
            <a:endParaRPr lang="ru-RU" sz="20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23" y="260648"/>
            <a:ext cx="4966683" cy="2592288"/>
          </a:xfrm>
          <a:prstGeom prst="rect">
            <a:avLst/>
          </a:prstGeom>
          <a:ln>
            <a:noFill/>
          </a:ln>
          <a:effectLst>
            <a:softEdge rad="112500"/>
          </a:effectLst>
        </p:spPr>
      </p:pic>
      <p:sp>
        <p:nvSpPr>
          <p:cNvPr id="6" name="TextBox 5"/>
          <p:cNvSpPr txBox="1"/>
          <p:nvPr/>
        </p:nvSpPr>
        <p:spPr>
          <a:xfrm>
            <a:off x="330859" y="3789040"/>
            <a:ext cx="6144683" cy="1477328"/>
          </a:xfrm>
          <a:prstGeom prst="rect">
            <a:avLst/>
          </a:prstGeom>
          <a:noFill/>
        </p:spPr>
        <p:txBody>
          <a:bodyPr wrap="square" rtlCol="0">
            <a:spAutoFit/>
          </a:bodyPr>
          <a:lstStyle/>
          <a:p>
            <a:r>
              <a:rPr lang="en-US" b="1" i="0" dirty="0" smtClean="0">
                <a:solidFill>
                  <a:srgbClr val="525252"/>
                </a:solidFill>
                <a:effectLst/>
                <a:latin typeface="Verdana"/>
              </a:rPr>
              <a:t>— Don't allow noise of another's opinions to interrupt your internal voice. And the most important: have bravery to follow the heart and intuition. They somehow already know the one whom you want to become actually</a:t>
            </a:r>
            <a:endParaRPr lang="ru-RU" b="1"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33" y="3551031"/>
            <a:ext cx="5418667" cy="2286000"/>
          </a:xfrm>
          <a:prstGeom prst="rect">
            <a:avLst/>
          </a:prstGeom>
          <a:ln>
            <a:noFill/>
          </a:ln>
          <a:effectLst>
            <a:softEdge rad="112500"/>
          </a:effectLst>
        </p:spPr>
      </p:pic>
    </p:spTree>
    <p:extLst>
      <p:ext uri="{BB962C8B-B14F-4D97-AF65-F5344CB8AC3E}">
        <p14:creationId xmlns:p14="http://schemas.microsoft.com/office/powerpoint/2010/main" val="1904762856"/>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66239" y="620689"/>
            <a:ext cx="7200800" cy="1293803"/>
          </a:xfrm>
        </p:spPr>
        <p:txBody>
          <a:bodyPr/>
          <a:lstStyle/>
          <a:p>
            <a:pPr marL="0" indent="0" algn="ctr">
              <a:buNone/>
            </a:pPr>
            <a:r>
              <a:rPr lang="en-US" sz="2800" dirty="0" smtClean="0">
                <a:solidFill>
                  <a:srgbClr val="525252"/>
                </a:solidFill>
                <a:effectLst/>
                <a:latin typeface="Verdana"/>
              </a:rPr>
              <a:t>You </a:t>
            </a:r>
            <a:r>
              <a:rPr lang="en-US" sz="2800" dirty="0">
                <a:solidFill>
                  <a:srgbClr val="525252"/>
                </a:solidFill>
                <a:effectLst/>
                <a:latin typeface="Verdana"/>
              </a:rPr>
              <a:t>learn that </a:t>
            </a:r>
            <a:r>
              <a:rPr lang="en-US" sz="2800" dirty="0" smtClean="0">
                <a:solidFill>
                  <a:srgbClr val="525252"/>
                </a:solidFill>
                <a:effectLst/>
                <a:latin typeface="Verdana"/>
              </a:rPr>
              <a:t> </a:t>
            </a:r>
            <a:br>
              <a:rPr lang="en-US" sz="2800" dirty="0" smtClean="0">
                <a:solidFill>
                  <a:srgbClr val="525252"/>
                </a:solidFill>
                <a:effectLst/>
                <a:latin typeface="Verdana"/>
              </a:rPr>
            </a:br>
            <a:r>
              <a:rPr lang="en-US" sz="2800" dirty="0" smtClean="0">
                <a:solidFill>
                  <a:srgbClr val="525252"/>
                </a:solidFill>
                <a:effectLst/>
                <a:latin typeface="Verdana"/>
              </a:rPr>
              <a:t>search, when </a:t>
            </a:r>
            <a:r>
              <a:rPr lang="en-US" sz="2800" dirty="0">
                <a:solidFill>
                  <a:srgbClr val="525252"/>
                </a:solidFill>
                <a:effectLst/>
                <a:latin typeface="Verdana"/>
              </a:rPr>
              <a:t>will find</a:t>
            </a:r>
            <a:r>
              <a:rPr lang="en-US" sz="2800" dirty="0" smtClean="0">
                <a:solidFill>
                  <a:srgbClr val="525252"/>
                </a:solidFill>
                <a:effectLst/>
                <a:latin typeface="Verdana"/>
              </a:rPr>
              <a:t>.</a:t>
            </a:r>
            <a:endParaRPr lang="ru-RU" sz="28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3" y="273341"/>
            <a:ext cx="3803620" cy="2139536"/>
          </a:xfrm>
          <a:prstGeom prst="rect">
            <a:avLst/>
          </a:prstGeom>
          <a:ln>
            <a:noFill/>
          </a:ln>
          <a:effectLst>
            <a:softEdge rad="112500"/>
          </a:effectLst>
        </p:spPr>
      </p:pic>
      <p:sp>
        <p:nvSpPr>
          <p:cNvPr id="5" name="TextBox 4"/>
          <p:cNvSpPr txBox="1"/>
          <p:nvPr/>
        </p:nvSpPr>
        <p:spPr>
          <a:xfrm>
            <a:off x="593763" y="3284985"/>
            <a:ext cx="6336704" cy="2554545"/>
          </a:xfrm>
          <a:prstGeom prst="rect">
            <a:avLst/>
          </a:prstGeom>
          <a:noFill/>
        </p:spPr>
        <p:txBody>
          <a:bodyPr wrap="square" rtlCol="0">
            <a:spAutoFit/>
          </a:bodyPr>
          <a:lstStyle/>
          <a:p>
            <a:pPr algn="ctr"/>
            <a:r>
              <a:rPr lang="en-US" sz="2000" b="1" i="0" dirty="0" smtClean="0">
                <a:solidFill>
                  <a:srgbClr val="525252"/>
                </a:solidFill>
                <a:effectLst/>
                <a:latin typeface="Verdana"/>
              </a:rPr>
              <a:t>Problem in that I became more senior and has understood that technological novelties aren't capable to change the world really. Excuse, but it is truth. This understanding comes with the advent of children. You are born, grow old, and then die. And so there are many years. And it won't change anything</a:t>
            </a:r>
            <a:endParaRPr lang="ru-RU" sz="2000" b="1"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467" y="3501008"/>
            <a:ext cx="5116976" cy="2532112"/>
          </a:xfrm>
          <a:prstGeom prst="rect">
            <a:avLst/>
          </a:prstGeom>
          <a:ln>
            <a:noFill/>
          </a:ln>
          <a:effectLst>
            <a:softEdge rad="112500"/>
          </a:effectLst>
        </p:spPr>
      </p:pic>
    </p:spTree>
    <p:extLst>
      <p:ext uri="{BB962C8B-B14F-4D97-AF65-F5344CB8AC3E}">
        <p14:creationId xmlns:p14="http://schemas.microsoft.com/office/powerpoint/2010/main" val="4188096964"/>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
            <a:off x="6177437" y="-192300"/>
            <a:ext cx="5208015" cy="2929508"/>
          </a:xfrm>
          <a:prstGeom prst="rect">
            <a:avLst/>
          </a:prstGeom>
          <a:ln>
            <a:noFill/>
          </a:ln>
          <a:effectLst>
            <a:softEdge rad="112500"/>
          </a:effectLst>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20000">
            <a:off x="347919" y="-1330"/>
            <a:ext cx="6177280" cy="2606040"/>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0000">
            <a:off x="960895" y="1435766"/>
            <a:ext cx="5721117" cy="2798990"/>
          </a:xfrm>
          <a:prstGeom prst="rect">
            <a:avLst/>
          </a:prstGeom>
          <a:ln>
            <a:noFill/>
          </a:ln>
          <a:effectLst>
            <a:softEdge rad="112500"/>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80000">
            <a:off x="1881802" y="3866884"/>
            <a:ext cx="4144713" cy="2050992"/>
          </a:xfrm>
          <a:prstGeom prst="rect">
            <a:avLst/>
          </a:prstGeom>
          <a:ln>
            <a:noFill/>
          </a:ln>
          <a:effectLst>
            <a:softEdge rad="112500"/>
          </a:effectLst>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660000">
            <a:off x="6219512" y="1534551"/>
            <a:ext cx="4724881" cy="2821682"/>
          </a:xfrm>
          <a:prstGeom prst="rect">
            <a:avLst/>
          </a:prstGeom>
          <a:ln>
            <a:noFill/>
          </a:ln>
          <a:effectLst>
            <a:softEdge rad="112500"/>
          </a:effectLst>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
            <a:off x="6098161" y="3817025"/>
            <a:ext cx="4411712" cy="2150710"/>
          </a:xfrm>
          <a:prstGeom prst="rect">
            <a:avLst/>
          </a:prstGeom>
          <a:ln>
            <a:noFill/>
          </a:ln>
          <a:effectLst>
            <a:softEdge rad="112500"/>
          </a:effectLst>
        </p:spPr>
      </p:pic>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83313" y="1316044"/>
            <a:ext cx="3626660" cy="3472526"/>
          </a:xfrm>
          <a:prstGeom prst="rect">
            <a:avLst/>
          </a:prstGeom>
          <a:ln>
            <a:noFill/>
          </a:ln>
          <a:effectLst>
            <a:softEdge rad="112500"/>
          </a:effectLst>
        </p:spPr>
      </p:pic>
      <p:sp>
        <p:nvSpPr>
          <p:cNvPr id="13" name="TextBox 12"/>
          <p:cNvSpPr txBox="1"/>
          <p:nvPr/>
        </p:nvSpPr>
        <p:spPr>
          <a:xfrm>
            <a:off x="614985" y="5040694"/>
            <a:ext cx="11452764" cy="1384995"/>
          </a:xfrm>
          <a:prstGeom prst="rect">
            <a:avLst/>
          </a:prstGeom>
          <a:noFill/>
        </p:spPr>
        <p:txBody>
          <a:bodyPr wrap="square" rtlCol="0">
            <a:spAutoFit/>
          </a:bodyPr>
          <a:lstStyle/>
          <a:p>
            <a:pPr algn="ctr"/>
            <a:r>
              <a:rPr lang="en-US"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Verdana"/>
                <a:ea typeface="+mj-ea"/>
                <a:cs typeface="+mj-cs"/>
              </a:rPr>
              <a:t>Three apples have changed our world: with the first have tempted Eve, the second has woken Newton, and the third has caught sight to Steve Jobs.</a:t>
            </a:r>
            <a:endParaRPr lang="ru-RU"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4182431926"/>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uamanager.files.wordpress.com/2010/10/r-1157845659-bill-gates-signed.jpg?w=614&amp;h=853"/>
          <p:cNvPicPr>
            <a:picLocks noChangeAspect="1" noChangeArrowheads="1"/>
          </p:cNvPicPr>
          <p:nvPr/>
        </p:nvPicPr>
        <p:blipFill>
          <a:blip r:embed="rId2" cstate="print"/>
          <a:srcRect/>
          <a:stretch>
            <a:fillRect/>
          </a:stretch>
        </p:blipFill>
        <p:spPr bwMode="auto">
          <a:xfrm>
            <a:off x="6667504" y="1142984"/>
            <a:ext cx="5203195" cy="5357850"/>
          </a:xfrm>
          <a:prstGeom prst="rect">
            <a:avLst/>
          </a:prstGeom>
          <a:noFill/>
        </p:spPr>
      </p:pic>
      <p:sp>
        <p:nvSpPr>
          <p:cNvPr id="4" name="Прямоугольник 3"/>
          <p:cNvSpPr/>
          <p:nvPr/>
        </p:nvSpPr>
        <p:spPr>
          <a:xfrm>
            <a:off x="0" y="-214338"/>
            <a:ext cx="8286808" cy="5632311"/>
          </a:xfrm>
          <a:prstGeom prst="rect">
            <a:avLst/>
          </a:prstGeom>
        </p:spPr>
        <p:txBody>
          <a:bodyPr wrap="square">
            <a:spAutoFit/>
            <a:scene3d>
              <a:camera prst="perspectiveHeroicExtremeRightFacing"/>
              <a:lightRig rig="threePt" dir="t"/>
            </a:scene3d>
          </a:bodyPr>
          <a:lstStyle/>
          <a:p>
            <a:pPr algn="ctr"/>
            <a:r>
              <a:rPr lang="en-US" sz="7200" b="1" dirty="0" smtClean="0">
                <a:ln w="10541" cmpd="sng">
                  <a:solidFill>
                    <a:srgbClr val="7030A0"/>
                  </a:solidFill>
                  <a:prstDash val="solid"/>
                </a:ln>
                <a:solidFill>
                  <a:srgbClr val="FF3300"/>
                </a:solidFill>
              </a:rPr>
              <a:t> </a:t>
            </a:r>
            <a:endParaRPr lang="en-US" sz="7200" b="1" dirty="0">
              <a:ln w="10541" cmpd="sng">
                <a:solidFill>
                  <a:srgbClr val="7030A0"/>
                </a:solidFill>
                <a:prstDash val="solid"/>
              </a:ln>
              <a:solidFill>
                <a:srgbClr val="FF3300"/>
              </a:solidFill>
            </a:endParaRPr>
          </a:p>
          <a:p>
            <a:pPr algn="ctr"/>
            <a:r>
              <a:rPr lang="en-US" sz="7200" b="1" dirty="0">
                <a:ln w="10541" cmpd="sng">
                  <a:solidFill>
                    <a:srgbClr val="7030A0"/>
                  </a:solidFill>
                  <a:prstDash val="solid"/>
                </a:ln>
                <a:solidFill>
                  <a:srgbClr val="FF3300"/>
                </a:solidFill>
              </a:rPr>
              <a:t>Bill Gates</a:t>
            </a:r>
            <a:r>
              <a:rPr lang="en-US" sz="7200" b="1" dirty="0" smtClean="0">
                <a:ln w="10541" cmpd="sng">
                  <a:solidFill>
                    <a:srgbClr val="7030A0"/>
                  </a:solidFill>
                  <a:prstDash val="solid"/>
                </a:ln>
                <a:solidFill>
                  <a:srgbClr val="FF3300"/>
                </a:solidFill>
              </a:rPr>
              <a:t>,</a:t>
            </a:r>
          </a:p>
          <a:p>
            <a:pPr algn="ctr"/>
            <a:r>
              <a:rPr lang="en-US" sz="7200" b="1" dirty="0">
                <a:ln w="10541" cmpd="sng">
                  <a:solidFill>
                    <a:srgbClr val="7030A0"/>
                  </a:solidFill>
                  <a:prstDash val="solid"/>
                </a:ln>
                <a:solidFill>
                  <a:srgbClr val="FF3300"/>
                </a:solidFill>
              </a:rPr>
              <a:t> the man who changed the world!</a:t>
            </a:r>
          </a:p>
        </p:txBody>
      </p:sp>
    </p:spTree>
    <p:extLst>
      <p:ext uri="{BB962C8B-B14F-4D97-AF65-F5344CB8AC3E}">
        <p14:creationId xmlns:p14="http://schemas.microsoft.com/office/powerpoint/2010/main" val="1627602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0960" y="642918"/>
            <a:ext cx="11239579" cy="5016758"/>
          </a:xfrm>
          <a:prstGeom prst="rect">
            <a:avLst/>
          </a:prstGeom>
        </p:spPr>
        <p:txBody>
          <a:bodyPr wrap="square">
            <a:spAutoFit/>
          </a:bodyPr>
          <a:lstStyle/>
          <a:p>
            <a:r>
              <a:rPr lang="en-US" sz="3200" b="1" i="1" dirty="0" smtClean="0">
                <a:ln>
                  <a:solidFill>
                    <a:srgbClr val="7030A0"/>
                  </a:solidFill>
                </a:ln>
                <a:solidFill>
                  <a:srgbClr val="FF0000"/>
                </a:solidFill>
              </a:rPr>
              <a:t>Stubborn genius</a:t>
            </a:r>
          </a:p>
          <a:p>
            <a:r>
              <a:rPr lang="en-US" sz="3200" b="1" i="1" dirty="0" smtClean="0">
                <a:ln>
                  <a:solidFill>
                    <a:srgbClr val="7030A0"/>
                  </a:solidFill>
                </a:ln>
                <a:solidFill>
                  <a:srgbClr val="FF0000"/>
                </a:solidFill>
              </a:rPr>
              <a:t>Bill Gates was born October 28, 1955 in Seattle, Washington, USA. He was the first born and only son in a family of well-known lawyer.</a:t>
            </a:r>
          </a:p>
          <a:p>
            <a:endParaRPr lang="en-US" sz="3200" b="1" i="1" dirty="0" smtClean="0">
              <a:ln>
                <a:solidFill>
                  <a:srgbClr val="7030A0"/>
                </a:solidFill>
              </a:ln>
              <a:solidFill>
                <a:srgbClr val="FF0000"/>
              </a:solidFill>
            </a:endParaRPr>
          </a:p>
          <a:p>
            <a:r>
              <a:rPr lang="en-US" sz="3200" b="1" i="1" dirty="0" smtClean="0">
                <a:ln>
                  <a:solidFill>
                    <a:srgbClr val="7030A0"/>
                  </a:solidFill>
                </a:ln>
                <a:solidFill>
                  <a:srgbClr val="FF0000"/>
                </a:solidFill>
              </a:rPr>
              <a:t>This modest, even shy and slightly foolish boy wanted to become a professor of mathematics and was not like his father - a high handsome and successful lawyer. Despite the unique abilities in mathematics and logic, Bill Gates showed leadership skills inherent to his parents.</a:t>
            </a:r>
            <a:endParaRPr lang="ru-RU" sz="3200" b="1" i="1" dirty="0">
              <a:ln>
                <a:solidFill>
                  <a:srgbClr val="7030A0"/>
                </a:solidFill>
              </a:ln>
              <a:solidFill>
                <a:srgbClr val="FF0000"/>
              </a:solidFill>
            </a:endParaRPr>
          </a:p>
        </p:txBody>
      </p:sp>
    </p:spTree>
    <p:extLst>
      <p:ext uri="{BB962C8B-B14F-4D97-AF65-F5344CB8AC3E}">
        <p14:creationId xmlns:p14="http://schemas.microsoft.com/office/powerpoint/2010/main" val="6671140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10" y="285728"/>
            <a:ext cx="11620581" cy="4524315"/>
          </a:xfrm>
          <a:prstGeom prst="rect">
            <a:avLst/>
          </a:prstGeom>
        </p:spPr>
        <p:txBody>
          <a:bodyPr wrap="square">
            <a:spAutoFit/>
          </a:bodyPr>
          <a:lstStyle/>
          <a:p>
            <a:r>
              <a:rPr lang="en-US" sz="3200" dirty="0" smtClean="0">
                <a:ln>
                  <a:solidFill>
                    <a:srgbClr val="7030A0"/>
                  </a:solidFill>
                </a:ln>
                <a:solidFill>
                  <a:srgbClr val="FF0000"/>
                </a:solidFill>
              </a:rPr>
              <a:t>From birth Gates had three talents: brilliant memory (read the three-page text once, he could transfer his heart), mathematical ability and persistence ... donkey. As a child, Bill constantly arguing with their parents. When the "ancestors" ended arguments, they enlisted the help of a psychologist. After treatment, the psychologist has reported them coldly, "You just have to adapt, because you lose time trying to beat it." From that day nearly gave Bill, realizing that their family is growing personality.</a:t>
            </a:r>
            <a:endParaRPr lang="en-US" sz="3200" dirty="0">
              <a:ln>
                <a:solidFill>
                  <a:srgbClr val="7030A0"/>
                </a:solidFill>
              </a:ln>
              <a:solidFill>
                <a:srgbClr val="FF0000"/>
              </a:solidFill>
            </a:endParaRPr>
          </a:p>
        </p:txBody>
      </p:sp>
    </p:spTree>
    <p:extLst>
      <p:ext uri="{BB962C8B-B14F-4D97-AF65-F5344CB8AC3E}">
        <p14:creationId xmlns:p14="http://schemas.microsoft.com/office/powerpoint/2010/main" val="15595311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amanager.files.wordpress.com/2010/10/young_bill_gates.jpg?w=614"/>
          <p:cNvPicPr>
            <a:picLocks noChangeAspect="1" noChangeArrowheads="1"/>
          </p:cNvPicPr>
          <p:nvPr/>
        </p:nvPicPr>
        <p:blipFill>
          <a:blip r:embed="rId2" cstate="print"/>
          <a:srcRect/>
          <a:stretch>
            <a:fillRect/>
          </a:stretch>
        </p:blipFill>
        <p:spPr bwMode="auto">
          <a:xfrm>
            <a:off x="380960" y="500042"/>
            <a:ext cx="11439712" cy="6000792"/>
          </a:xfrm>
          <a:prstGeom prst="rect">
            <a:avLst/>
          </a:prstGeom>
          <a:noFill/>
        </p:spPr>
      </p:pic>
    </p:spTree>
    <p:extLst>
      <p:ext uri="{BB962C8B-B14F-4D97-AF65-F5344CB8AC3E}">
        <p14:creationId xmlns:p14="http://schemas.microsoft.com/office/powerpoint/2010/main" val="41145195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61" y="571480"/>
            <a:ext cx="10858576" cy="4031873"/>
          </a:xfrm>
          <a:prstGeom prst="rect">
            <a:avLst/>
          </a:prstGeom>
        </p:spPr>
        <p:txBody>
          <a:bodyPr wrap="square">
            <a:spAutoFit/>
          </a:bodyPr>
          <a:lstStyle/>
          <a:p>
            <a:r>
              <a:rPr lang="en-US" sz="3200" dirty="0" smtClean="0">
                <a:ln>
                  <a:solidFill>
                    <a:srgbClr val="7030A0"/>
                  </a:solidFill>
                </a:ln>
                <a:solidFill>
                  <a:srgbClr val="FF0000"/>
                </a:solidFill>
              </a:rPr>
              <a:t>Bill Gates independently studied programming language BASIC - the textbook. Hobbies fully shared by Bill Paul Allen (Paul Allen) - his best friend. The second program Bill was playing "tic - Crosses". A little later, Gates was established strategy computer game in which the object was - to achieve control over the entire planet.</a:t>
            </a:r>
          </a:p>
          <a:p>
            <a:r>
              <a:rPr lang="en-US" sz="3200" dirty="0" smtClean="0">
                <a:ln>
                  <a:solidFill>
                    <a:srgbClr val="7030A0"/>
                  </a:solidFill>
                </a:ln>
                <a:solidFill>
                  <a:srgbClr val="FF0000"/>
                </a:solidFill>
              </a:rPr>
              <a:t>In the ninth class, according to a mathematical test, he was one of the best students of the country. </a:t>
            </a:r>
            <a:endParaRPr lang="ru-RU" sz="3200" dirty="0">
              <a:ln>
                <a:solidFill>
                  <a:srgbClr val="7030A0"/>
                </a:solidFill>
              </a:ln>
              <a:solidFill>
                <a:srgbClr val="FF3300"/>
              </a:solidFill>
            </a:endParaRPr>
          </a:p>
        </p:txBody>
      </p:sp>
    </p:spTree>
    <p:extLst>
      <p:ext uri="{BB962C8B-B14F-4D97-AF65-F5344CB8AC3E}">
        <p14:creationId xmlns:p14="http://schemas.microsoft.com/office/powerpoint/2010/main" val="34203637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uamanager.files.wordpress.com/2010/10/gates4.jpg?w=614"/>
          <p:cNvPicPr>
            <a:picLocks noChangeAspect="1" noChangeArrowheads="1"/>
          </p:cNvPicPr>
          <p:nvPr/>
        </p:nvPicPr>
        <p:blipFill>
          <a:blip r:embed="rId2" cstate="print"/>
          <a:srcRect/>
          <a:stretch>
            <a:fillRect/>
          </a:stretch>
        </p:blipFill>
        <p:spPr bwMode="auto">
          <a:xfrm>
            <a:off x="0" y="214291"/>
            <a:ext cx="12192000" cy="6306207"/>
          </a:xfrm>
          <a:prstGeom prst="rect">
            <a:avLst/>
          </a:prstGeom>
          <a:noFill/>
        </p:spPr>
      </p:pic>
    </p:spTree>
    <p:extLst>
      <p:ext uri="{BB962C8B-B14F-4D97-AF65-F5344CB8AC3E}">
        <p14:creationId xmlns:p14="http://schemas.microsoft.com/office/powerpoint/2010/main" val="29070702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0459" y="214291"/>
            <a:ext cx="11715832" cy="5509200"/>
          </a:xfrm>
          <a:prstGeom prst="rect">
            <a:avLst/>
          </a:prstGeom>
        </p:spPr>
        <p:txBody>
          <a:bodyPr wrap="square">
            <a:spAutoFit/>
          </a:bodyPr>
          <a:lstStyle/>
          <a:p>
            <a:r>
              <a:rPr lang="en-US" sz="3200" dirty="0" smtClean="0">
                <a:ln>
                  <a:solidFill>
                    <a:srgbClr val="7030A0"/>
                  </a:solidFill>
                </a:ln>
                <a:solidFill>
                  <a:srgbClr val="FF3300"/>
                </a:solidFill>
              </a:rPr>
              <a:t>While still a student, William Gates, along with his close friends Paul Allen and Kent Evans (Kent Evans) with the company Lakeside Programmers Group. The first order was to create a company newly payroll program. It was at this moment between Bill and Alain conflict occurs first. The result - Gates reveals its leadership and establishes its superiority to the common cause.</a:t>
            </a:r>
          </a:p>
          <a:p>
            <a:r>
              <a:rPr lang="en-US" sz="3200" dirty="0" smtClean="0">
                <a:ln>
                  <a:solidFill>
                    <a:srgbClr val="7030A0"/>
                  </a:solidFill>
                </a:ln>
                <a:solidFill>
                  <a:srgbClr val="FF3300"/>
                </a:solidFill>
              </a:rPr>
              <a:t>Gates and Allen Evans was established company </a:t>
            </a:r>
            <a:r>
              <a:rPr lang="en-US" sz="3200" dirty="0" err="1" smtClean="0">
                <a:ln>
                  <a:solidFill>
                    <a:srgbClr val="7030A0"/>
                  </a:solidFill>
                </a:ln>
                <a:solidFill>
                  <a:srgbClr val="FF3300"/>
                </a:solidFill>
              </a:rPr>
              <a:t>Traf</a:t>
            </a:r>
            <a:r>
              <a:rPr lang="en-US" sz="3200" dirty="0" smtClean="0">
                <a:ln>
                  <a:solidFill>
                    <a:srgbClr val="7030A0"/>
                  </a:solidFill>
                </a:ln>
                <a:solidFill>
                  <a:srgbClr val="FF3300"/>
                </a:solidFill>
              </a:rPr>
              <a:t>-O-Data, which was engaged in the analysis of traffic in the city and making custom graphs. Revenue from the project was 20 000 dollars.</a:t>
            </a:r>
            <a:endParaRPr lang="ru-RU" sz="3200" dirty="0">
              <a:ln>
                <a:solidFill>
                  <a:srgbClr val="7030A0"/>
                </a:solidFill>
              </a:ln>
              <a:solidFill>
                <a:srgbClr val="FF3300"/>
              </a:solidFill>
            </a:endParaRPr>
          </a:p>
        </p:txBody>
      </p:sp>
    </p:spTree>
    <p:extLst>
      <p:ext uri="{BB962C8B-B14F-4D97-AF65-F5344CB8AC3E}">
        <p14:creationId xmlns:p14="http://schemas.microsoft.com/office/powerpoint/2010/main" val="23708304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459" y="1071547"/>
            <a:ext cx="11620581" cy="3046988"/>
          </a:xfrm>
          <a:prstGeom prst="rect">
            <a:avLst/>
          </a:prstGeom>
        </p:spPr>
        <p:txBody>
          <a:bodyPr wrap="square">
            <a:spAutoFit/>
          </a:bodyPr>
          <a:lstStyle/>
          <a:p>
            <a:r>
              <a:rPr lang="en-US" sz="3200" dirty="0" smtClean="0">
                <a:ln>
                  <a:solidFill>
                    <a:srgbClr val="7030A0"/>
                  </a:solidFill>
                </a:ln>
                <a:solidFill>
                  <a:srgbClr val="FF3300"/>
                </a:solidFill>
              </a:rPr>
              <a:t>      Earned first twenty thousand dollars, he stopped going to school and offered to satisfy his management computer programs as coursework. Teachers understand: student, able to develop a program for a computer - a gifted student, and gave him a free hand. So the richest man on the planet does not have full secondary and higher education.</a:t>
            </a:r>
            <a:endParaRPr lang="ru-RU" sz="3200" dirty="0">
              <a:ln>
                <a:solidFill>
                  <a:srgbClr val="7030A0"/>
                </a:solidFill>
              </a:ln>
              <a:solidFill>
                <a:srgbClr val="FF3300"/>
              </a:solidFill>
            </a:endParaRPr>
          </a:p>
        </p:txBody>
      </p:sp>
    </p:spTree>
    <p:extLst>
      <p:ext uri="{BB962C8B-B14F-4D97-AF65-F5344CB8AC3E}">
        <p14:creationId xmlns:p14="http://schemas.microsoft.com/office/powerpoint/2010/main" val="25004362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amanager.files.wordpress.com/2010/10/bill-gates-graduation.jpg?w=614"/>
          <p:cNvPicPr>
            <a:picLocks noChangeAspect="1" noChangeArrowheads="1"/>
          </p:cNvPicPr>
          <p:nvPr/>
        </p:nvPicPr>
        <p:blipFill>
          <a:blip r:embed="rId2" cstate="print"/>
          <a:srcRect l="30033" r="23322"/>
          <a:stretch>
            <a:fillRect/>
          </a:stretch>
        </p:blipFill>
        <p:spPr bwMode="auto">
          <a:xfrm>
            <a:off x="7143758" y="928670"/>
            <a:ext cx="4838012" cy="5143536"/>
          </a:xfrm>
          <a:prstGeom prst="rect">
            <a:avLst/>
          </a:prstGeom>
          <a:noFill/>
        </p:spPr>
      </p:pic>
      <p:sp>
        <p:nvSpPr>
          <p:cNvPr id="4" name="Прямоугольник 3"/>
          <p:cNvSpPr/>
          <p:nvPr/>
        </p:nvSpPr>
        <p:spPr>
          <a:xfrm>
            <a:off x="0" y="1214423"/>
            <a:ext cx="7429552" cy="4401205"/>
          </a:xfrm>
          <a:prstGeom prst="rect">
            <a:avLst/>
          </a:prstGeom>
        </p:spPr>
        <p:txBody>
          <a:bodyPr wrap="square">
            <a:spAutoFit/>
          </a:bodyPr>
          <a:lstStyle/>
          <a:p>
            <a:r>
              <a:rPr lang="en-US" sz="2800" dirty="0" smtClean="0">
                <a:ln>
                  <a:solidFill>
                    <a:srgbClr val="7030A0"/>
                  </a:solidFill>
                </a:ln>
                <a:solidFill>
                  <a:srgbClr val="FF3300"/>
                </a:solidFill>
              </a:rPr>
              <a:t>In 1973, Bill Gates goes to Harvard for further studies. In parallel studies, along with Allen, he studied computer programming language and is developing versions of the language BASIC for the first PC. By the way, at Harvard, Bill met his future successor as director general of Microsoft, Steve Ballmer. But two years later he left for training sessions and programming has been deducted.</a:t>
            </a:r>
            <a:endParaRPr lang="ru-RU" sz="2800" dirty="0">
              <a:ln>
                <a:solidFill>
                  <a:srgbClr val="7030A0"/>
                </a:solidFill>
              </a:ln>
              <a:solidFill>
                <a:srgbClr val="FF3300"/>
              </a:solidFill>
            </a:endParaRPr>
          </a:p>
        </p:txBody>
      </p:sp>
    </p:spTree>
    <p:extLst>
      <p:ext uri="{BB962C8B-B14F-4D97-AF65-F5344CB8AC3E}">
        <p14:creationId xmlns:p14="http://schemas.microsoft.com/office/powerpoint/2010/main" val="8809738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amanager.files.wordpress.com/2010/10/500px-microsoft_wordmark-svg.png?w=614"/>
          <p:cNvPicPr>
            <a:picLocks noChangeAspect="1" noChangeArrowheads="1"/>
          </p:cNvPicPr>
          <p:nvPr/>
        </p:nvPicPr>
        <p:blipFill>
          <a:blip r:embed="rId2" cstate="print"/>
          <a:srcRect/>
          <a:stretch>
            <a:fillRect/>
          </a:stretch>
        </p:blipFill>
        <p:spPr bwMode="auto">
          <a:xfrm>
            <a:off x="1" y="1928802"/>
            <a:ext cx="12166964" cy="3321583"/>
          </a:xfrm>
          <a:prstGeom prst="rect">
            <a:avLst/>
          </a:prstGeom>
          <a:noFill/>
        </p:spPr>
      </p:pic>
    </p:spTree>
    <p:extLst>
      <p:ext uri="{BB962C8B-B14F-4D97-AF65-F5344CB8AC3E}">
        <p14:creationId xmlns:p14="http://schemas.microsoft.com/office/powerpoint/2010/main" val="12834818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459" y="642918"/>
            <a:ext cx="11811083" cy="4893647"/>
          </a:xfrm>
          <a:prstGeom prst="rect">
            <a:avLst/>
          </a:prstGeom>
        </p:spPr>
        <p:txBody>
          <a:bodyPr wrap="square">
            <a:spAutoFit/>
          </a:bodyPr>
          <a:lstStyle/>
          <a:p>
            <a:r>
              <a:rPr lang="en-US" sz="2400" dirty="0" smtClean="0">
                <a:ln>
                  <a:solidFill>
                    <a:srgbClr val="7030A0"/>
                  </a:solidFill>
                </a:ln>
                <a:solidFill>
                  <a:srgbClr val="FF3300"/>
                </a:solidFill>
              </a:rPr>
              <a:t>In 1975 Gates together with Paul Allen founded the company Micro-Soft. Bill Gates and Allen offered to write them a firm MITS software (version BASIC) for their computer Altair 8800. This was the first order of future software giant. The first five customers Microsoft have gone bankrupt, but the guys are not merged into despair. Only four years hard work and success came - in 1979 the company received an offer from IBM to create operating system for the world's first personal computer. Bill Gates bought QDOS system for 50 thousand. Dollars, changed its name to MS-DOS and sold license IBM. The money raised will allow Microsoft to work for several years. Presentation of the new IBM PC software Microsoft has created a sensation in the market. Many companies have started to refer to the Microsoft license.</a:t>
            </a:r>
          </a:p>
          <a:p>
            <a:endParaRPr lang="en-US" sz="2400" dirty="0" smtClean="0">
              <a:ln>
                <a:solidFill>
                  <a:srgbClr val="7030A0"/>
                </a:solidFill>
              </a:ln>
              <a:solidFill>
                <a:srgbClr val="FF3300"/>
              </a:solidFill>
            </a:endParaRPr>
          </a:p>
          <a:p>
            <a:r>
              <a:rPr lang="en-US" sz="2400" dirty="0" smtClean="0">
                <a:ln>
                  <a:solidFill>
                    <a:srgbClr val="7030A0"/>
                  </a:solidFill>
                </a:ln>
                <a:solidFill>
                  <a:srgbClr val="FF3300"/>
                </a:solidFill>
              </a:rPr>
              <a:t>Microsoft went on to capture the world market, releasing the program Microsoft Word and Microsoft Excel.</a:t>
            </a:r>
            <a:endParaRPr lang="ru-RU" sz="2400" dirty="0">
              <a:ln>
                <a:solidFill>
                  <a:srgbClr val="7030A0"/>
                </a:solidFill>
              </a:ln>
              <a:solidFill>
                <a:srgbClr val="FF3300"/>
              </a:solidFill>
            </a:endParaRPr>
          </a:p>
        </p:txBody>
      </p:sp>
    </p:spTree>
    <p:extLst>
      <p:ext uri="{BB962C8B-B14F-4D97-AF65-F5344CB8AC3E}">
        <p14:creationId xmlns:p14="http://schemas.microsoft.com/office/powerpoint/2010/main" val="5778431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uamanager.files.wordpress.com/2010/10/1995win95launch_web_610x388.jpg?w=614"/>
          <p:cNvPicPr>
            <a:picLocks noChangeAspect="1" noChangeArrowheads="1"/>
          </p:cNvPicPr>
          <p:nvPr/>
        </p:nvPicPr>
        <p:blipFill>
          <a:blip r:embed="rId2" cstate="print"/>
          <a:srcRect/>
          <a:stretch>
            <a:fillRect/>
          </a:stretch>
        </p:blipFill>
        <p:spPr bwMode="auto">
          <a:xfrm>
            <a:off x="4445000" y="0"/>
            <a:ext cx="7747000" cy="3695701"/>
          </a:xfrm>
          <a:prstGeom prst="rect">
            <a:avLst/>
          </a:prstGeom>
          <a:noFill/>
        </p:spPr>
      </p:pic>
      <p:pic>
        <p:nvPicPr>
          <p:cNvPr id="26626" name="Picture 2" descr="http://uamanager.files.wordpress.com/2010/10/bill_gates_time_magazine_cover_april_1984.jpg?w=614"/>
          <p:cNvPicPr>
            <a:picLocks noChangeAspect="1" noChangeArrowheads="1"/>
          </p:cNvPicPr>
          <p:nvPr/>
        </p:nvPicPr>
        <p:blipFill>
          <a:blip r:embed="rId3" cstate="print"/>
          <a:srcRect/>
          <a:stretch>
            <a:fillRect/>
          </a:stretch>
        </p:blipFill>
        <p:spPr bwMode="auto">
          <a:xfrm>
            <a:off x="1" y="1428737"/>
            <a:ext cx="4889500" cy="4924425"/>
          </a:xfrm>
          <a:prstGeom prst="rect">
            <a:avLst/>
          </a:prstGeom>
          <a:noFill/>
        </p:spPr>
      </p:pic>
      <p:pic>
        <p:nvPicPr>
          <p:cNvPr id="26630" name="Picture 6" descr="http://uamanager.files.wordpress.com/2010/10/500x_1yly.jpg?w=614"/>
          <p:cNvPicPr>
            <a:picLocks noChangeAspect="1" noChangeArrowheads="1"/>
          </p:cNvPicPr>
          <p:nvPr/>
        </p:nvPicPr>
        <p:blipFill>
          <a:blip r:embed="rId4" cstate="print"/>
          <a:srcRect/>
          <a:stretch>
            <a:fillRect/>
          </a:stretch>
        </p:blipFill>
        <p:spPr bwMode="auto">
          <a:xfrm>
            <a:off x="5143493" y="3286126"/>
            <a:ext cx="6350000" cy="3571875"/>
          </a:xfrm>
          <a:prstGeom prst="rect">
            <a:avLst/>
          </a:prstGeom>
          <a:noFill/>
        </p:spPr>
      </p:pic>
    </p:spTree>
    <p:extLst>
      <p:ext uri="{BB962C8B-B14F-4D97-AF65-F5344CB8AC3E}">
        <p14:creationId xmlns:p14="http://schemas.microsoft.com/office/powerpoint/2010/main" val="11941771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10" y="428605"/>
            <a:ext cx="11715789" cy="5262979"/>
          </a:xfrm>
          <a:prstGeom prst="rect">
            <a:avLst/>
          </a:prstGeom>
        </p:spPr>
        <p:txBody>
          <a:bodyPr wrap="square">
            <a:spAutoFit/>
          </a:bodyPr>
          <a:lstStyle/>
          <a:p>
            <a:r>
              <a:rPr lang="en-US" sz="2400" dirty="0" smtClean="0">
                <a:ln>
                  <a:solidFill>
                    <a:srgbClr val="7030A0"/>
                  </a:solidFill>
                </a:ln>
                <a:solidFill>
                  <a:srgbClr val="FF3300"/>
                </a:solidFill>
              </a:rPr>
              <a:t>In 1986, William Henry Gates is a billionaire (at the time he was 31 year), and the company Microsoft - joint-stock company. Next year, Microsoft released the first version of the world of Windows, and in 1993 the total sales of Windows in one month exceeded </a:t>
            </a:r>
            <a:r>
              <a:rPr lang="en-US" sz="2400" dirty="0" err="1" smtClean="0">
                <a:ln>
                  <a:solidFill>
                    <a:srgbClr val="7030A0"/>
                  </a:solidFill>
                </a:ln>
                <a:solidFill>
                  <a:srgbClr val="FF3300"/>
                </a:solidFill>
              </a:rPr>
              <a:t>milyon.U</a:t>
            </a:r>
            <a:r>
              <a:rPr lang="en-US" sz="2400" dirty="0" smtClean="0">
                <a:ln>
                  <a:solidFill>
                    <a:srgbClr val="7030A0"/>
                  </a:solidFill>
                </a:ln>
                <a:solidFill>
                  <a:srgbClr val="FF3300"/>
                </a:solidFill>
              </a:rPr>
              <a:t> 1995 appeared Windows95, and two weeks have been sold seven million </a:t>
            </a:r>
            <a:r>
              <a:rPr lang="en-US" sz="2400" dirty="0" err="1" smtClean="0">
                <a:ln>
                  <a:solidFill>
                    <a:srgbClr val="7030A0"/>
                  </a:solidFill>
                </a:ln>
                <a:solidFill>
                  <a:srgbClr val="FF3300"/>
                </a:solidFill>
              </a:rPr>
              <a:t>kopiy.Prohramne</a:t>
            </a:r>
            <a:r>
              <a:rPr lang="en-US" sz="2400" dirty="0" smtClean="0">
                <a:ln>
                  <a:solidFill>
                    <a:srgbClr val="7030A0"/>
                  </a:solidFill>
                </a:ln>
                <a:solidFill>
                  <a:srgbClr val="FF3300"/>
                </a:solidFill>
              </a:rPr>
              <a:t> Microsoft software has become so widely used the company came to the attention of the US antitrust committee that tried several times to initiate proceedings against the forced destruction monopoly of Bill Gates. But the result was useless.</a:t>
            </a:r>
          </a:p>
          <a:p>
            <a:r>
              <a:rPr lang="en-US" sz="2400" dirty="0" smtClean="0">
                <a:ln>
                  <a:solidFill>
                    <a:srgbClr val="7030A0"/>
                  </a:solidFill>
                </a:ln>
                <a:solidFill>
                  <a:srgbClr val="FF3300"/>
                </a:solidFill>
              </a:rPr>
              <a:t>In 1995, the policy was changed radically Microsoft - the emphasis was made on time </a:t>
            </a:r>
            <a:r>
              <a:rPr lang="en-US" sz="2400" dirty="0" err="1" smtClean="0">
                <a:ln>
                  <a:solidFill>
                    <a:srgbClr val="7030A0"/>
                  </a:solidFill>
                </a:ln>
                <a:solidFill>
                  <a:srgbClr val="FF3300"/>
                </a:solidFill>
              </a:rPr>
              <a:t>internet.Tym</a:t>
            </a:r>
            <a:r>
              <a:rPr lang="en-US" sz="2400" dirty="0" smtClean="0">
                <a:ln>
                  <a:solidFill>
                    <a:srgbClr val="7030A0"/>
                  </a:solidFill>
                </a:ln>
                <a:solidFill>
                  <a:srgbClr val="FF3300"/>
                </a:solidFill>
              </a:rPr>
              <a:t> man who has managed one of the first to understand that computerization - one of the great revolutions, do not stop there. The genius of science not forgotten how to dream. He has sold almost goal marked the beginning of his way, "computer - for each desktop in every home", making it advances in technology accessible to all.</a:t>
            </a:r>
            <a:endParaRPr lang="ru-RU" sz="2400" dirty="0">
              <a:ln>
                <a:solidFill>
                  <a:srgbClr val="7030A0"/>
                </a:solidFill>
              </a:ln>
              <a:solidFill>
                <a:srgbClr val="FF3300"/>
              </a:solidFill>
            </a:endParaRPr>
          </a:p>
        </p:txBody>
      </p:sp>
    </p:spTree>
    <p:extLst>
      <p:ext uri="{BB962C8B-B14F-4D97-AF65-F5344CB8AC3E}">
        <p14:creationId xmlns:p14="http://schemas.microsoft.com/office/powerpoint/2010/main" val="15623417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amanager.files.wordpress.com/2010/10/billgates1_wideweb__470x3470.jpg?w=614"/>
          <p:cNvPicPr>
            <a:picLocks noChangeAspect="1" noChangeArrowheads="1"/>
          </p:cNvPicPr>
          <p:nvPr/>
        </p:nvPicPr>
        <p:blipFill>
          <a:blip r:embed="rId2" cstate="print"/>
          <a:srcRect/>
          <a:stretch>
            <a:fillRect/>
          </a:stretch>
        </p:blipFill>
        <p:spPr bwMode="auto">
          <a:xfrm>
            <a:off x="857213" y="785795"/>
            <a:ext cx="10001320" cy="5537965"/>
          </a:xfrm>
          <a:prstGeom prst="rect">
            <a:avLst/>
          </a:prstGeom>
          <a:noFill/>
        </p:spPr>
      </p:pic>
    </p:spTree>
    <p:extLst>
      <p:ext uri="{BB962C8B-B14F-4D97-AF65-F5344CB8AC3E}">
        <p14:creationId xmlns:p14="http://schemas.microsoft.com/office/powerpoint/2010/main" val="26415341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609600" y="2286000"/>
            <a:ext cx="10972800" cy="1143000"/>
          </a:xfrm>
        </p:spPr>
        <p:txBody>
          <a:bodyPr/>
          <a:lstStyle/>
          <a:p>
            <a:r>
              <a:rPr lang="en-US" altLang="uk-UA"/>
              <a:t>Computers</a:t>
            </a:r>
            <a:endParaRPr lang="ru-RU" altLang="uk-UA"/>
          </a:p>
        </p:txBody>
      </p:sp>
    </p:spTree>
    <p:extLst>
      <p:ext uri="{BB962C8B-B14F-4D97-AF65-F5344CB8AC3E}">
        <p14:creationId xmlns:p14="http://schemas.microsoft.com/office/powerpoint/2010/main" val="6439844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124"/>
                                        </p:tgtEl>
                                        <p:attrNameLst>
                                          <p:attrName>style.visibility</p:attrName>
                                        </p:attrNameLst>
                                      </p:cBhvr>
                                      <p:to>
                                        <p:strVal val="visible"/>
                                      </p:to>
                                    </p:set>
                                    <p:animEffect transition="in" filter="fade">
                                      <p:cBhvr>
                                        <p:cTn id="7" dur="1000">
                                          <p:stCondLst>
                                            <p:cond delay="0"/>
                                          </p:stCondLst>
                                        </p:cTn>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828800" y="1447800"/>
            <a:ext cx="9753600" cy="4267200"/>
          </a:xfrm>
        </p:spPr>
        <p:txBody>
          <a:bodyPr/>
          <a:lstStyle/>
          <a:p>
            <a:r>
              <a:rPr lang="en-US" altLang="uk-UA" sz="4000"/>
              <a:t>Every day many people use computers in different areas: medicine, science, business, at school and at home. </a:t>
            </a:r>
            <a:br>
              <a:rPr lang="en-US" altLang="uk-UA" sz="4000"/>
            </a:br>
            <a:r>
              <a:rPr lang="en-US" altLang="uk-UA" sz="4000"/>
              <a:t>Every teenager knows how to use this machine and do it very successfully.  </a:t>
            </a:r>
            <a:endParaRPr lang="ru-RU" altLang="uk-UA" sz="4000"/>
          </a:p>
        </p:txBody>
      </p:sp>
    </p:spTree>
    <p:extLst>
      <p:ext uri="{BB962C8B-B14F-4D97-AF65-F5344CB8AC3E}">
        <p14:creationId xmlns:p14="http://schemas.microsoft.com/office/powerpoint/2010/main" val="156863336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ppt_w</p:attrName>
                                        </p:attrNameLst>
                                      </p:cBhvr>
                                      <p:tavLst>
                                        <p:tav tm="0">
                                          <p:val>
                                            <p:strVal val="#ppt_w+.3"/>
                                          </p:val>
                                        </p:tav>
                                        <p:tav tm="100000">
                                          <p:val>
                                            <p:strVal val="#ppt_w"/>
                                          </p:val>
                                        </p:tav>
                                      </p:tavLst>
                                    </p:anim>
                                    <p:anim calcmode="lin" valueType="num">
                                      <p:cBhvr>
                                        <p:cTn id="8" dur="1000" fill="hold"/>
                                        <p:tgtEl>
                                          <p:spTgt spid="11268"/>
                                        </p:tgtEl>
                                        <p:attrNameLst>
                                          <p:attrName>ppt_h</p:attrName>
                                        </p:attrNameLst>
                                      </p:cBhvr>
                                      <p:tavLst>
                                        <p:tav tm="0">
                                          <p:val>
                                            <p:strVal val="#ppt_h"/>
                                          </p:val>
                                        </p:tav>
                                        <p:tav tm="100000">
                                          <p:val>
                                            <p:strVal val="#ppt_h"/>
                                          </p:val>
                                        </p:tav>
                                      </p:tavLst>
                                    </p:anim>
                                    <p:animEffect transition="in" filter="fade">
                                      <p:cBhvr>
                                        <p:cTn id="9" dur="1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altLang="uk-UA" sz="4000"/>
              <a:t>All people can not imagine their life without computers, because it helps and entertains us.</a:t>
            </a:r>
            <a:endParaRPr lang="ru-RU" altLang="uk-UA" sz="4000"/>
          </a:p>
        </p:txBody>
      </p:sp>
      <p:pic>
        <p:nvPicPr>
          <p:cNvPr id="13320" name="Picture 8" descr="lenovo-ideacentre-horizon-front-view-main"/>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09600" y="2971800"/>
            <a:ext cx="5080000" cy="2965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descr="ukrcomp"/>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705600" y="2362200"/>
            <a:ext cx="5080000" cy="2781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661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dissolve">
                                      <p:cBhvr>
                                        <p:cTn id="7"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1039962" y="1634706"/>
            <a:ext cx="9448800" cy="2286000"/>
          </a:xfrm>
        </p:spPr>
        <p:txBody>
          <a:bodyPr/>
          <a:lstStyle/>
          <a:p>
            <a:r>
              <a:rPr lang="en-US" altLang="uk-UA" sz="2800" dirty="0"/>
              <a:t>Every day people use computer and don’t know what big job they do with help computers. With its help we can discover new things, new medicine and disease, very fast count and do incredible things with text or with information.</a:t>
            </a:r>
            <a:endParaRPr lang="ru-RU" altLang="uk-UA" sz="2800" dirty="0"/>
          </a:p>
        </p:txBody>
      </p:sp>
      <p:pic>
        <p:nvPicPr>
          <p:cNvPr id="16390" name="Picture 6" descr="321211_компьютер-учитель-вектора-книга-интернет-дизайна"/>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823201" y="3352800"/>
            <a:ext cx="3655484" cy="281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4231"/>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800" decel="100000"/>
                                        <p:tgtEl>
                                          <p:spTgt spid="16388"/>
                                        </p:tgtEl>
                                      </p:cBhvr>
                                    </p:animEffect>
                                    <p:anim calcmode="lin" valueType="num">
                                      <p:cBhvr>
                                        <p:cTn id="8" dur="800" decel="100000" fill="hold"/>
                                        <p:tgtEl>
                                          <p:spTgt spid="16388"/>
                                        </p:tgtEl>
                                        <p:attrNameLst>
                                          <p:attrName>style.rotation</p:attrName>
                                        </p:attrNameLst>
                                      </p:cBhvr>
                                      <p:tavLst>
                                        <p:tav tm="0">
                                          <p:val>
                                            <p:fltVal val="-90"/>
                                          </p:val>
                                        </p:tav>
                                        <p:tav tm="100000">
                                          <p:val>
                                            <p:fltVal val="0"/>
                                          </p:val>
                                        </p:tav>
                                      </p:tavLst>
                                    </p:anim>
                                    <p:anim calcmode="lin" valueType="num">
                                      <p:cBhvr>
                                        <p:cTn id="9" dur="800" decel="100000" fill="hold"/>
                                        <p:tgtEl>
                                          <p:spTgt spid="16388"/>
                                        </p:tgtEl>
                                        <p:attrNameLst>
                                          <p:attrName>ppt_x</p:attrName>
                                        </p:attrNameLst>
                                      </p:cBhvr>
                                      <p:tavLst>
                                        <p:tav tm="0">
                                          <p:val>
                                            <p:strVal val="#ppt_x+0.4"/>
                                          </p:val>
                                        </p:tav>
                                        <p:tav tm="100000">
                                          <p:val>
                                            <p:strVal val="#ppt_x-0.05"/>
                                          </p:val>
                                        </p:tav>
                                      </p:tavLst>
                                    </p:anim>
                                    <p:anim calcmode="lin" valueType="num">
                                      <p:cBhvr>
                                        <p:cTn id="10" dur="800" decel="100000" fill="hold"/>
                                        <p:tgtEl>
                                          <p:spTgt spid="1638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38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38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1352430" y="575095"/>
            <a:ext cx="10566400" cy="2819400"/>
          </a:xfrm>
        </p:spPr>
        <p:txBody>
          <a:bodyPr/>
          <a:lstStyle/>
          <a:p>
            <a:r>
              <a:rPr lang="en-US" altLang="uk-UA" sz="3600" dirty="0"/>
              <a:t>At school we have Informatics and work on computers on these lessons. We looking reports, </a:t>
            </a:r>
            <a:r>
              <a:rPr lang="uk-UA" altLang="uk-UA" sz="3600" dirty="0" err="1"/>
              <a:t>scientific</a:t>
            </a:r>
            <a:r>
              <a:rPr lang="uk-UA" altLang="uk-UA" sz="3600" dirty="0"/>
              <a:t> </a:t>
            </a:r>
            <a:r>
              <a:rPr lang="uk-UA" altLang="uk-UA" sz="3600" dirty="0" err="1"/>
              <a:t>articles</a:t>
            </a:r>
            <a:r>
              <a:rPr lang="uk-UA" altLang="uk-UA" sz="3600" dirty="0"/>
              <a:t>, </a:t>
            </a:r>
            <a:r>
              <a:rPr lang="uk-UA" altLang="uk-UA" sz="3600" dirty="0" err="1"/>
              <a:t>listen</a:t>
            </a:r>
            <a:r>
              <a:rPr lang="uk-UA" altLang="uk-UA" sz="3600" dirty="0"/>
              <a:t> </a:t>
            </a:r>
            <a:r>
              <a:rPr lang="uk-UA" altLang="uk-UA" sz="3600" dirty="0" err="1"/>
              <a:t>to</a:t>
            </a:r>
            <a:r>
              <a:rPr lang="uk-UA" altLang="uk-UA" sz="3600" dirty="0"/>
              <a:t> </a:t>
            </a:r>
            <a:r>
              <a:rPr lang="uk-UA" altLang="uk-UA" sz="3600" dirty="0" err="1"/>
              <a:t>music</a:t>
            </a:r>
            <a:r>
              <a:rPr lang="uk-UA" altLang="uk-UA" sz="3600" dirty="0"/>
              <a:t>, </a:t>
            </a:r>
            <a:r>
              <a:rPr lang="uk-UA" altLang="uk-UA" sz="3600" dirty="0" err="1"/>
              <a:t>play</a:t>
            </a:r>
            <a:r>
              <a:rPr lang="uk-UA" altLang="uk-UA" sz="3600" dirty="0"/>
              <a:t> </a:t>
            </a:r>
            <a:r>
              <a:rPr lang="uk-UA" altLang="uk-UA" sz="3600" dirty="0" err="1"/>
              <a:t>game</a:t>
            </a:r>
            <a:r>
              <a:rPr lang="uk-UA" altLang="uk-UA" sz="3600" dirty="0"/>
              <a:t>,</a:t>
            </a:r>
            <a:r>
              <a:rPr lang="ru-RU" altLang="uk-UA" sz="3600" dirty="0"/>
              <a:t> </a:t>
            </a:r>
            <a:r>
              <a:rPr lang="en-US" altLang="uk-UA" sz="3600" dirty="0"/>
              <a:t>doing a great work on the computers.</a:t>
            </a:r>
            <a:endParaRPr lang="ru-RU" altLang="uk-UA" sz="3600" dirty="0"/>
          </a:p>
        </p:txBody>
      </p:sp>
      <p:pic>
        <p:nvPicPr>
          <p:cNvPr id="22535" name="Picture 7" descr="computer_baby"/>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196835">
            <a:off x="1422400" y="3733800"/>
            <a:ext cx="3473451" cy="26050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61707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fade">
                                      <p:cBhvr>
                                        <p:cTn id="7" dur="1000"/>
                                        <p:tgtEl>
                                          <p:spTgt spid="22532"/>
                                        </p:tgtEl>
                                      </p:cBhvr>
                                    </p:animEffect>
                                    <p:anim calcmode="lin" valueType="num">
                                      <p:cBhvr>
                                        <p:cTn id="8" dur="1000" fill="hold"/>
                                        <p:tgtEl>
                                          <p:spTgt spid="22532"/>
                                        </p:tgtEl>
                                        <p:attrNameLst>
                                          <p:attrName>ppt_x</p:attrName>
                                        </p:attrNameLst>
                                      </p:cBhvr>
                                      <p:tavLst>
                                        <p:tav tm="0">
                                          <p:val>
                                            <p:strVal val="#ppt_x"/>
                                          </p:val>
                                        </p:tav>
                                        <p:tav tm="100000">
                                          <p:val>
                                            <p:strVal val="#ppt_x"/>
                                          </p:val>
                                        </p:tav>
                                      </p:tavLst>
                                    </p:anim>
                                    <p:anim calcmode="lin" valueType="num">
                                      <p:cBhvr>
                                        <p:cTn id="9" dur="898" decel="100000" fill="hold"/>
                                        <p:tgtEl>
                                          <p:spTgt spid="2253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25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2" name="Rectangle 6"/>
          <p:cNvSpPr>
            <a:spLocks noGrp="1" noChangeArrowheads="1"/>
          </p:cNvSpPr>
          <p:nvPr>
            <p:ph type="title"/>
          </p:nvPr>
        </p:nvSpPr>
        <p:spPr>
          <a:xfrm>
            <a:off x="1244121" y="1096992"/>
            <a:ext cx="9448800" cy="1447800"/>
          </a:xfrm>
        </p:spPr>
        <p:txBody>
          <a:bodyPr/>
          <a:lstStyle/>
          <a:p>
            <a:r>
              <a:rPr lang="en-US" altLang="uk-UA" sz="3200" dirty="0"/>
              <a:t>Computer has many good qualities  but despite this its harm young people. For example it takes much time, spoils vision, children become lazy.</a:t>
            </a:r>
            <a:endParaRPr lang="ru-RU" altLang="uk-UA" sz="3200" dirty="0"/>
          </a:p>
        </p:txBody>
      </p:sp>
      <p:pic>
        <p:nvPicPr>
          <p:cNvPr id="19464" name="Picture 8" descr="91c856d7443500244de49e09a4aa23a4"/>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60800" y="2667000"/>
            <a:ext cx="48768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3320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9462"/>
                                        </p:tgtEl>
                                        <p:attrNameLst>
                                          <p:attrName>style.visibility</p:attrName>
                                        </p:attrNameLst>
                                      </p:cBhvr>
                                      <p:to>
                                        <p:strVal val="visible"/>
                                      </p:to>
                                    </p:set>
                                    <p:anim calcmode="lin" valueType="num">
                                      <p:cBhvr>
                                        <p:cTn id="7" dur="500" fill="hold"/>
                                        <p:tgtEl>
                                          <p:spTgt spid="19462"/>
                                        </p:tgtEl>
                                        <p:attrNameLst>
                                          <p:attrName>ppt_w</p:attrName>
                                        </p:attrNameLst>
                                      </p:cBhvr>
                                      <p:tavLst>
                                        <p:tav tm="0">
                                          <p:val>
                                            <p:fltVal val="0"/>
                                          </p:val>
                                        </p:tav>
                                        <p:tav tm="100000">
                                          <p:val>
                                            <p:strVal val="#ppt_w"/>
                                          </p:val>
                                        </p:tav>
                                      </p:tavLst>
                                    </p:anim>
                                    <p:anim calcmode="lin" valueType="num">
                                      <p:cBhvr>
                                        <p:cTn id="8" dur="500" fill="hold"/>
                                        <p:tgtEl>
                                          <p:spTgt spid="19462"/>
                                        </p:tgtEl>
                                        <p:attrNameLst>
                                          <p:attrName>ppt_h</p:attrName>
                                        </p:attrNameLst>
                                      </p:cBhvr>
                                      <p:tavLst>
                                        <p:tav tm="0">
                                          <p:val>
                                            <p:fltVal val="0"/>
                                          </p:val>
                                        </p:tav>
                                        <p:tav tm="100000">
                                          <p:val>
                                            <p:strVal val="#ppt_h"/>
                                          </p:val>
                                        </p:tav>
                                      </p:tavLst>
                                    </p:anim>
                                    <p:anim calcmode="lin" valueType="num">
                                      <p:cBhvr>
                                        <p:cTn id="9" dur="500" fill="hold"/>
                                        <p:tgtEl>
                                          <p:spTgt spid="19462"/>
                                        </p:tgtEl>
                                        <p:attrNameLst>
                                          <p:attrName>style.rotation</p:attrName>
                                        </p:attrNameLst>
                                      </p:cBhvr>
                                      <p:tavLst>
                                        <p:tav tm="0">
                                          <p:val>
                                            <p:fltVal val="360"/>
                                          </p:val>
                                        </p:tav>
                                        <p:tav tm="100000">
                                          <p:val>
                                            <p:fltVal val="0"/>
                                          </p:val>
                                        </p:tav>
                                      </p:tavLst>
                                    </p:anim>
                                    <p:animEffect transition="in" filter="fade">
                                      <p:cBhvr>
                                        <p:cTn id="10"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1727200" y="1828800"/>
            <a:ext cx="9753600" cy="2819400"/>
          </a:xfrm>
        </p:spPr>
        <p:txBody>
          <a:bodyPr/>
          <a:lstStyle/>
          <a:p>
            <a:r>
              <a:rPr lang="en-US" altLang="uk-UA" sz="4000"/>
              <a:t>We will never imagine our life without computers because its a big useful progress in technologies in such a short time.</a:t>
            </a:r>
            <a:endParaRPr lang="ru-RU" altLang="uk-UA" sz="4000"/>
          </a:p>
        </p:txBody>
      </p:sp>
    </p:spTree>
    <p:extLst>
      <p:ext uri="{BB962C8B-B14F-4D97-AF65-F5344CB8AC3E}">
        <p14:creationId xmlns:p14="http://schemas.microsoft.com/office/powerpoint/2010/main" val="948798069"/>
      </p:ext>
    </p:extLst>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26628"/>
                                        </p:tgtEl>
                                        <p:attrNameLst>
                                          <p:attrName>style.visibility</p:attrName>
                                        </p:attrNameLst>
                                      </p:cBhvr>
                                      <p:to>
                                        <p:strVal val="visible"/>
                                      </p:to>
                                    </p:set>
                                    <p:anim calcmode="lin" valueType="num">
                                      <p:cBhvr additive="base">
                                        <p:cTn id="7" dur="800" fill="hold">
                                          <p:stCondLst>
                                            <p:cond delay="0"/>
                                          </p:stCondLst>
                                        </p:cTn>
                                        <p:tgtEl>
                                          <p:spTgt spid="26628"/>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266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5141" y="3827555"/>
            <a:ext cx="10972800" cy="1600200"/>
          </a:xfrm>
        </p:spPr>
        <p:txBody>
          <a:bodyPr/>
          <a:lstStyle/>
          <a:p>
            <a:r>
              <a:rPr lang="uk-UA" dirty="0" smtClean="0"/>
              <a:t>«Найвище завдання будь-якої творчості – знайти незвичайне в звичайному і звичайне у фантастичному»</a:t>
            </a:r>
            <a:br>
              <a:rPr lang="uk-UA" dirty="0" smtClean="0"/>
            </a:br>
            <a:r>
              <a:rPr lang="uk-UA" dirty="0" smtClean="0"/>
              <a:t/>
            </a:r>
            <a:br>
              <a:rPr lang="uk-UA" dirty="0" smtClean="0"/>
            </a:br>
            <a:r>
              <a:rPr lang="uk-UA" dirty="0"/>
              <a:t> </a:t>
            </a:r>
            <a:r>
              <a:rPr lang="uk-UA" dirty="0" smtClean="0"/>
              <a:t>                                        </a:t>
            </a:r>
            <a:r>
              <a:rPr lang="uk-UA" sz="4800" i="1" dirty="0" smtClean="0"/>
              <a:t>Дідро</a:t>
            </a:r>
            <a:endParaRPr lang="uk-UA" sz="4800" i="1" dirty="0"/>
          </a:p>
        </p:txBody>
      </p:sp>
    </p:spTree>
    <p:extLst>
      <p:ext uri="{BB962C8B-B14F-4D97-AF65-F5344CB8AC3E}">
        <p14:creationId xmlns:p14="http://schemas.microsoft.com/office/powerpoint/2010/main" val="6152823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52</TotalTime>
  <Words>1720</Words>
  <Application>Microsoft Office PowerPoint</Application>
  <PresentationFormat>Произвольный</PresentationFormat>
  <Paragraphs>71</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Исполнительная</vt:lpstr>
      <vt:lpstr>Сучасні освітні тенденції і технології, інструменти розвитку креативного мислення</vt:lpstr>
      <vt:lpstr>Креативні батьки, діти та вчителі</vt:lpstr>
      <vt:lpstr>Що нам робити щоб діти росли креативними?</vt:lpstr>
      <vt:lpstr>Правила креативності</vt:lpstr>
      <vt:lpstr>Будьте креативними</vt:lpstr>
      <vt:lpstr>Застосування на практиці</vt:lpstr>
      <vt:lpstr>Презентация PowerPoint</vt:lpstr>
      <vt:lpstr>History of creation of the company apple</vt:lpstr>
      <vt:lpstr>Презентация PowerPoint</vt:lpstr>
      <vt:lpstr>In those of year, personal computers gathered, basically enthusiasts under the various schemes published in magazines. Modular computers, such as Commodore, certainly, too were, but they were on sale, at first, not so in large quantities. And only with an exit of personal computer Apple 2, it was already possible to speak about mass character, after all models of these computers were issued by millions. </vt:lpstr>
      <vt:lpstr>Till 1980, various updatings of successful child Apple ll were on sale basically. In 1980 the new computer from ruler Apple – Apple lll has been let out, but for some reasons its sales were not so successful as its predecessor.</vt:lpstr>
      <vt:lpstr>The history of this legendary company has begun in far 1970, with two enterprising young men Steve Jobs and Steve Voznjaka, started to trade in the first self-made personal computers. Business has gone uphill and in 1976, having received financing, company Apple has been organized.</vt:lpstr>
      <vt:lpstr>In October, 2001, the first has been presented iPod, making deafening success all over the world. By 2007, it has been sold about 110 million players of this company. Same 2007, the company has gone further, having presented to the world the new creation – iPhone 2G, which, already by the developed tradition as has made furor.</vt:lpstr>
      <vt:lpstr>Now the company develops these directions. Worldwide products of this company – computers Macintosh are on sale – now have removed to professional circle of designers and developers. Computers iMac – personal computers for a wide range of consumers. Laptops iBook. Players iPod 6 and 7 generations, and also iPhone 3 and 4 generations.</vt:lpstr>
      <vt:lpstr>Steve Jobs's citations</vt:lpstr>
      <vt:lpstr>"Nobody wants to die. Even people who want to get on heavens do not want to die. And all the same, death – destination for all of us. Anybody never could avoid it. And should be, because Death, probably, the best invention of Life. It – the reason of changes. It clears old to open road to the new. Now new are you, but once (not very much and long remains) – you become old and you will clear. Forgive for such dramatic nature, but it is truth."</vt:lpstr>
      <vt:lpstr>— There is no such concept as the successful person who has never stumbled and has not committed an error. There are only successful people who have committed errors, but then have changed the plans, being based on these errors. I just one of such guys.</vt:lpstr>
      <vt:lpstr>You learn that   search, when will find.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Computers</vt:lpstr>
      <vt:lpstr>Every day many people use computers in different areas: medicine, science, business, at school and at home.  Every teenager knows how to use this machine and do it very successfully.  </vt:lpstr>
      <vt:lpstr>All people can not imagine their life without computers, because it helps and entertains us.</vt:lpstr>
      <vt:lpstr>Every day people use computer and don’t know what big job they do with help computers. With its help we can discover new things, new medicine and disease, very fast count and do incredible things with text or with information.</vt:lpstr>
      <vt:lpstr>At school we have Informatics and work on computers on these lessons. We looking reports, scientific articles, listen to music, play game, doing a great work on the computers.</vt:lpstr>
      <vt:lpstr>Computer has many good qualities  but despite this its harm young people. For example it takes much time, spoils vision, children become lazy.</vt:lpstr>
      <vt:lpstr>We will never imagine our life without computers because its a big useful progress in technologies in such a short time.</vt:lpstr>
      <vt:lpstr>«Найвище завдання будь-якої творчості – знайти незвичайне в звичайному і звичайне у фантастичному»                                           Дідро</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Сучасні освітні тенденції і технології, інструменти розвитку креативного мисленння</dc:title>
  <dc:creator>Користувач Windows</dc:creator>
  <cp:lastModifiedBy>User</cp:lastModifiedBy>
  <cp:revision>6</cp:revision>
  <dcterms:created xsi:type="dcterms:W3CDTF">2019-12-05T11:03:25Z</dcterms:created>
  <dcterms:modified xsi:type="dcterms:W3CDTF">2019-12-05T11:56:40Z</dcterms:modified>
</cp:coreProperties>
</file>